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83" r:id="rId3"/>
  </p:sldMasterIdLst>
  <p:notesMasterIdLst>
    <p:notesMasterId r:id="rId20"/>
  </p:notesMasterIdLst>
  <p:handoutMasterIdLst>
    <p:handoutMasterId r:id="rId21"/>
  </p:handoutMasterIdLst>
  <p:sldIdLst>
    <p:sldId id="1485" r:id="rId4"/>
    <p:sldId id="1487" r:id="rId5"/>
    <p:sldId id="1482" r:id="rId6"/>
    <p:sldId id="2076137831" r:id="rId7"/>
    <p:sldId id="2076137832" r:id="rId8"/>
    <p:sldId id="2076137824" r:id="rId9"/>
    <p:sldId id="2076137819" r:id="rId10"/>
    <p:sldId id="2076137826" r:id="rId11"/>
    <p:sldId id="2076137830" r:id="rId12"/>
    <p:sldId id="2076137825" r:id="rId13"/>
    <p:sldId id="2076137821" r:id="rId14"/>
    <p:sldId id="2076137822" r:id="rId15"/>
    <p:sldId id="2076137820" r:id="rId16"/>
    <p:sldId id="2076137823" r:id="rId17"/>
    <p:sldId id="1486" r:id="rId18"/>
    <p:sldId id="2076137833" r:id="rId19"/>
  </p:sldIdLst>
  <p:sldSz cx="12436475" cy="6994525"/>
  <p:notesSz cx="6858000" cy="9144000"/>
  <p:custDataLst>
    <p:tags r:id="rId22"/>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D1FC"/>
    <a:srgbClr val="62E9FA"/>
    <a:srgbClr val="000000"/>
    <a:srgbClr val="FFFFFF"/>
    <a:srgbClr val="58E9FA"/>
    <a:srgbClr val="004A9F"/>
    <a:srgbClr val="001344"/>
    <a:srgbClr val="E3C038"/>
    <a:srgbClr val="0078D7"/>
    <a:srgbClr val="592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4568F-F83B-4B43-AC0E-645F29EE3E43}" v="8" dt="2021-04-01T19:54:56.1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0" autoAdjust="0"/>
    <p:restoredTop sz="95097" autoAdjust="0"/>
  </p:normalViewPr>
  <p:slideViewPr>
    <p:cSldViewPr>
      <p:cViewPr varScale="1">
        <p:scale>
          <a:sx n="123" d="100"/>
          <a:sy n="123" d="100"/>
        </p:scale>
        <p:origin x="200" y="18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5/10/22 11:40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5/10/22 11:40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50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1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2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517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8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393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981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3"/>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124136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#Vietnam</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124136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#Vietnam</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124136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#Vietnam</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4"/>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561637" y="619871"/>
            <a:ext cx="1647952"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May 5</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 7</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2022</a:t>
            </a:r>
          </a:p>
        </p:txBody>
      </p:sp>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797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89213" y="699434"/>
            <a:ext cx="7258050"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24136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#Vietnam</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4209" y="38117"/>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1241365" cy="517065"/>
          </a:xfrm>
          <a:prstGeom prst="rect">
            <a:avLst/>
          </a:prstGeom>
          <a:solidFill>
            <a:srgbClr val="E3C038"/>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s-ES" sz="1600" dirty="0">
                <a:solidFill>
                  <a:srgbClr val="001344"/>
                </a:solidFill>
                <a:latin typeface="+mn-lt"/>
              </a:rPr>
              <a:t>#Vietnam</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313318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2379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10978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9016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236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09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065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14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19137210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385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1450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05981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3352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18436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1"/>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69148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6"/>
            <a:ext cx="547515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6"/>
            <a:ext cx="547515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08492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6"/>
            <a:ext cx="3544719"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6"/>
            <a:ext cx="3544719"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6"/>
            <a:ext cx="3544719"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2198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313904"/>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56851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5499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8494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366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7148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890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064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0585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6522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0953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533109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251223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46001" y="501455"/>
            <a:ext cx="1451843" cy="310896"/>
          </a:xfrm>
          <a:prstGeom prst="rect">
            <a:avLst/>
          </a:prstGeom>
        </p:spPr>
      </p:pic>
    </p:spTree>
    <p:extLst>
      <p:ext uri="{BB962C8B-B14F-4D97-AF65-F5344CB8AC3E}">
        <p14:creationId xmlns:p14="http://schemas.microsoft.com/office/powerpoint/2010/main" val="385758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8.emf"/><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318"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378"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377" r:id="rId24"/>
    <p:sldLayoutId id="2147484380" r:id="rId25"/>
    <p:sldLayoutId id="2147484258" r:id="rId26"/>
    <p:sldLayoutId id="2147484260" r:id="rId27"/>
    <p:sldLayoutId id="2147484299" r:id="rId28"/>
    <p:sldLayoutId id="2147484345" r:id="rId29"/>
    <p:sldLayoutId id="2147484263" r:id="rId30"/>
    <p:sldLayoutId id="2147484376" r:id="rId31"/>
    <p:sldLayoutId id="2147484381"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284953708"/>
      </p:ext>
    </p:extLst>
  </p:cSld>
  <p:clrMap bg1="dk1" tx1="lt1" bg2="dk2" tx2="lt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 id="2147484406" r:id="rId23"/>
    <p:sldLayoutId id="2147484407" r:id="rId24"/>
    <p:sldLayoutId id="2147484408" r:id="rId25"/>
    <p:sldLayoutId id="2147484409" r:id="rId26"/>
    <p:sldLayoutId id="2147484410" r:id="rId27"/>
    <p:sldLayoutId id="2147484411" r:id="rId28"/>
    <p:sldLayoutId id="2147484412" r:id="rId29"/>
    <p:sldLayoutId id="2147484413" r:id="rId30"/>
    <p:sldLayoutId id="2147484414"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microsoft.com/office/2007/relationships/hdphoto" Target="../media/hdphoto1.wdp"/><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svg"/><Relationship Id="rId4" Type="http://schemas.openxmlformats.org/officeDocument/2006/relationships/image" Target="../media/image35.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36.png"/><Relationship Id="rId3" Type="http://schemas.openxmlformats.org/officeDocument/2006/relationships/image" Target="../media/image24.png"/><Relationship Id="rId7" Type="http://schemas.openxmlformats.org/officeDocument/2006/relationships/image" Target="../media/image43.png"/><Relationship Id="rId12" Type="http://schemas.openxmlformats.org/officeDocument/2006/relationships/image" Target="../media/image35.svg"/><Relationship Id="rId2" Type="http://schemas.openxmlformats.org/officeDocument/2006/relationships/notesSlide" Target="../notesSlides/notesSlide8.xml"/><Relationship Id="rId1" Type="http://schemas.openxmlformats.org/officeDocument/2006/relationships/slideLayout" Target="../slideLayouts/slideLayout59.xml"/><Relationship Id="rId6" Type="http://schemas.openxmlformats.org/officeDocument/2006/relationships/image" Target="../media/image42.svg"/><Relationship Id="rId11" Type="http://schemas.openxmlformats.org/officeDocument/2006/relationships/image" Target="../media/image34.png"/><Relationship Id="rId5" Type="http://schemas.openxmlformats.org/officeDocument/2006/relationships/image" Target="../media/image41.png"/><Relationship Id="rId10" Type="http://schemas.openxmlformats.org/officeDocument/2006/relationships/image" Target="../media/image27.svg"/><Relationship Id="rId4" Type="http://schemas.openxmlformats.org/officeDocument/2006/relationships/image" Target="../media/image25.svg"/><Relationship Id="rId9" Type="http://schemas.openxmlformats.org/officeDocument/2006/relationships/image" Target="../media/image26.png"/><Relationship Id="rId1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46.svg"/><Relationship Id="rId3" Type="http://schemas.openxmlformats.org/officeDocument/2006/relationships/image" Target="../media/image34.png"/><Relationship Id="rId21" Type="http://schemas.openxmlformats.org/officeDocument/2006/relationships/image" Target="../media/image49.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45.png"/><Relationship Id="rId25" Type="http://schemas.openxmlformats.org/officeDocument/2006/relationships/image" Target="../media/image51.png"/><Relationship Id="rId2" Type="http://schemas.openxmlformats.org/officeDocument/2006/relationships/notesSlide" Target="../notesSlides/notesSlide9.xml"/><Relationship Id="rId16" Type="http://schemas.openxmlformats.org/officeDocument/2006/relationships/image" Target="../media/image33.svg"/><Relationship Id="rId20" Type="http://schemas.openxmlformats.org/officeDocument/2006/relationships/image" Target="../media/image48.svg"/><Relationship Id="rId1" Type="http://schemas.openxmlformats.org/officeDocument/2006/relationships/slideLayout" Target="../slideLayouts/slideLayout59.xml"/><Relationship Id="rId6" Type="http://schemas.microsoft.com/office/2007/relationships/hdphoto" Target="../media/hdphoto1.wdp"/><Relationship Id="rId11" Type="http://schemas.openxmlformats.org/officeDocument/2006/relationships/image" Target="../media/image28.png"/><Relationship Id="rId24" Type="http://schemas.openxmlformats.org/officeDocument/2006/relationships/image" Target="../media/image23.svg"/><Relationship Id="rId5" Type="http://schemas.openxmlformats.org/officeDocument/2006/relationships/image" Target="../media/image36.png"/><Relationship Id="rId15" Type="http://schemas.openxmlformats.org/officeDocument/2006/relationships/image" Target="../media/image32.png"/><Relationship Id="rId23" Type="http://schemas.openxmlformats.org/officeDocument/2006/relationships/image" Target="../media/image22.png"/><Relationship Id="rId10" Type="http://schemas.openxmlformats.org/officeDocument/2006/relationships/image" Target="../media/image27.svg"/><Relationship Id="rId19" Type="http://schemas.openxmlformats.org/officeDocument/2006/relationships/image" Target="../media/image47.png"/><Relationship Id="rId4" Type="http://schemas.openxmlformats.org/officeDocument/2006/relationships/image" Target="../media/image35.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56.png"/><Relationship Id="rId18" Type="http://schemas.openxmlformats.org/officeDocument/2006/relationships/image" Target="../media/image27.svg"/><Relationship Id="rId3" Type="http://schemas.openxmlformats.org/officeDocument/2006/relationships/image" Target="../media/image52.png"/><Relationship Id="rId7" Type="http://schemas.openxmlformats.org/officeDocument/2006/relationships/image" Target="../media/image41.png"/><Relationship Id="rId12" Type="http://schemas.openxmlformats.org/officeDocument/2006/relationships/image" Target="../media/image55.sv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59.svg"/><Relationship Id="rId1" Type="http://schemas.openxmlformats.org/officeDocument/2006/relationships/slideLayout" Target="../slideLayouts/slideLayout59.xml"/><Relationship Id="rId6" Type="http://schemas.openxmlformats.org/officeDocument/2006/relationships/image" Target="../media/image25.svg"/><Relationship Id="rId11" Type="http://schemas.openxmlformats.org/officeDocument/2006/relationships/image" Target="../media/image54.png"/><Relationship Id="rId5" Type="http://schemas.openxmlformats.org/officeDocument/2006/relationships/image" Target="../media/image24.png"/><Relationship Id="rId15" Type="http://schemas.openxmlformats.org/officeDocument/2006/relationships/image" Target="../media/image58.png"/><Relationship Id="rId10" Type="http://schemas.openxmlformats.org/officeDocument/2006/relationships/image" Target="../media/image44.svg"/><Relationship Id="rId4" Type="http://schemas.openxmlformats.org/officeDocument/2006/relationships/image" Target="../media/image53.svg"/><Relationship Id="rId9" Type="http://schemas.openxmlformats.org/officeDocument/2006/relationships/image" Target="../media/image43.png"/><Relationship Id="rId14" Type="http://schemas.openxmlformats.org/officeDocument/2006/relationships/image" Target="../media/image57.svg"/></Relationships>
</file>

<file path=ppt/slides/_rels/slide1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9.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59.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754062"/>
            <a:ext cx="11239464" cy="995978"/>
          </a:xfrm>
        </p:spPr>
        <p:txBody>
          <a:bodyPr/>
          <a:lstStyle/>
          <a:p>
            <a:pPr lvl="0" algn="ctr"/>
            <a:r>
              <a:rPr lang="en-US" dirty="0"/>
              <a:t>Velocity + stability</a:t>
            </a:r>
            <a:br>
              <a:rPr lang="en-US" dirty="0"/>
            </a:br>
            <a:r>
              <a:rPr lang="en-US" sz="2800" dirty="0">
                <a:solidFill>
                  <a:srgbClr val="58E9FA"/>
                </a:solidFill>
              </a:rPr>
              <a:t>Single pane of control</a:t>
            </a:r>
          </a:p>
        </p:txBody>
      </p:sp>
      <p:grpSp>
        <p:nvGrpSpPr>
          <p:cNvPr id="254" name="Group 253">
            <a:extLst>
              <a:ext uri="{FF2B5EF4-FFF2-40B4-BE49-F238E27FC236}">
                <a16:creationId xmlns:a16="http://schemas.microsoft.com/office/drawing/2014/main" id="{F66F0061-65A8-F1B0-D13C-4D12C2D9328C}"/>
              </a:ext>
            </a:extLst>
          </p:cNvPr>
          <p:cNvGrpSpPr/>
          <p:nvPr/>
        </p:nvGrpSpPr>
        <p:grpSpPr>
          <a:xfrm>
            <a:off x="2332037" y="3206159"/>
            <a:ext cx="481098" cy="582205"/>
            <a:chOff x="1416972" y="2522537"/>
            <a:chExt cx="543834" cy="658126"/>
          </a:xfrm>
        </p:grpSpPr>
        <p:grpSp>
          <p:nvGrpSpPr>
            <p:cNvPr id="255" name="person" descr="person">
              <a:extLst>
                <a:ext uri="{FF2B5EF4-FFF2-40B4-BE49-F238E27FC236}">
                  <a16:creationId xmlns:a16="http://schemas.microsoft.com/office/drawing/2014/main" id="{70FC8286-AED2-12E1-81C5-46D7B1BB41CF}"/>
                </a:ext>
              </a:extLst>
            </p:cNvPr>
            <p:cNvGrpSpPr/>
            <p:nvPr/>
          </p:nvGrpSpPr>
          <p:grpSpPr>
            <a:xfrm>
              <a:off x="1416972" y="2522537"/>
              <a:ext cx="543834" cy="658126"/>
              <a:chOff x="5517875" y="3368919"/>
              <a:chExt cx="233375" cy="282423"/>
            </a:xfrm>
          </p:grpSpPr>
          <p:sp>
            <p:nvSpPr>
              <p:cNvPr id="271" name="Freeform: Shape 61">
                <a:extLst>
                  <a:ext uri="{FF2B5EF4-FFF2-40B4-BE49-F238E27FC236}">
                    <a16:creationId xmlns:a16="http://schemas.microsoft.com/office/drawing/2014/main" id="{E6C4B6B4-5DEE-A140-30DC-CA882D620F94}"/>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a:p>
            </p:txBody>
          </p:sp>
          <p:sp>
            <p:nvSpPr>
              <p:cNvPr id="272" name="Freeform: Shape 62">
                <a:extLst>
                  <a:ext uri="{FF2B5EF4-FFF2-40B4-BE49-F238E27FC236}">
                    <a16:creationId xmlns:a16="http://schemas.microsoft.com/office/drawing/2014/main" id="{F453D526-A47E-477A-A785-E57A290BDDE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a:p>
            </p:txBody>
          </p:sp>
        </p:grpSp>
        <p:sp>
          <p:nvSpPr>
            <p:cNvPr id="261" name="Embed_ECCE" title="Icon of two chevron brackets around a backslash">
              <a:extLst>
                <a:ext uri="{FF2B5EF4-FFF2-40B4-BE49-F238E27FC236}">
                  <a16:creationId xmlns:a16="http://schemas.microsoft.com/office/drawing/2014/main" id="{A281D573-06BD-FE4A-6D00-70D1BC31ADCB}"/>
                </a:ext>
              </a:extLst>
            </p:cNvPr>
            <p:cNvSpPr>
              <a:spLocks noChangeAspect="1" noEditPoints="1"/>
            </p:cNvSpPr>
            <p:nvPr/>
          </p:nvSpPr>
          <p:spPr bwMode="auto">
            <a:xfrm>
              <a:off x="1527352" y="2902259"/>
              <a:ext cx="323074" cy="27702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pic>
        <p:nvPicPr>
          <p:cNvPr id="36" name="Graphic 35">
            <a:extLst>
              <a:ext uri="{FF2B5EF4-FFF2-40B4-BE49-F238E27FC236}">
                <a16:creationId xmlns:a16="http://schemas.microsoft.com/office/drawing/2014/main" id="{9DCD877D-4E51-3209-D56A-301F30E33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5387" y="3304126"/>
            <a:ext cx="0" cy="0"/>
          </a:xfrm>
          <a:prstGeom prst="rect">
            <a:avLst/>
          </a:prstGeom>
        </p:spPr>
      </p:pic>
      <p:pic>
        <p:nvPicPr>
          <p:cNvPr id="39" name="Graphic 38">
            <a:extLst>
              <a:ext uri="{FF2B5EF4-FFF2-40B4-BE49-F238E27FC236}">
                <a16:creationId xmlns:a16="http://schemas.microsoft.com/office/drawing/2014/main" id="{DC9849D6-3A24-C8E8-8463-128B15FE91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4637" y="3206664"/>
            <a:ext cx="548640" cy="548640"/>
          </a:xfrm>
          <a:prstGeom prst="rect">
            <a:avLst/>
          </a:prstGeom>
        </p:spPr>
      </p:pic>
      <p:pic>
        <p:nvPicPr>
          <p:cNvPr id="274" name="Google Shape;985;p211" descr="Image">
            <a:extLst>
              <a:ext uri="{FF2B5EF4-FFF2-40B4-BE49-F238E27FC236}">
                <a16:creationId xmlns:a16="http://schemas.microsoft.com/office/drawing/2014/main" id="{FBD8D442-9D24-0AF4-A68D-055206A819EE}"/>
              </a:ext>
            </a:extLst>
          </p:cNvPr>
          <p:cNvPicPr preferRelativeResize="0">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5985656" y="3206160"/>
            <a:ext cx="559191" cy="548640"/>
          </a:xfrm>
          <a:prstGeom prst="rect">
            <a:avLst/>
          </a:prstGeom>
          <a:noFill/>
          <a:ln>
            <a:noFill/>
          </a:ln>
        </p:spPr>
      </p:pic>
      <p:pic>
        <p:nvPicPr>
          <p:cNvPr id="276" name="Graphic 275">
            <a:extLst>
              <a:ext uri="{FF2B5EF4-FFF2-40B4-BE49-F238E27FC236}">
                <a16:creationId xmlns:a16="http://schemas.microsoft.com/office/drawing/2014/main" id="{59E49B74-45F7-5492-F363-C37259F4F0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2906" y="3206160"/>
            <a:ext cx="548640" cy="548640"/>
          </a:xfrm>
          <a:prstGeom prst="rect">
            <a:avLst/>
          </a:prstGeom>
        </p:spPr>
      </p:pic>
      <p:grpSp>
        <p:nvGrpSpPr>
          <p:cNvPr id="42" name="Group 41">
            <a:extLst>
              <a:ext uri="{FF2B5EF4-FFF2-40B4-BE49-F238E27FC236}">
                <a16:creationId xmlns:a16="http://schemas.microsoft.com/office/drawing/2014/main" id="{D0780E17-31C6-7224-F982-F94A1434863E}"/>
              </a:ext>
            </a:extLst>
          </p:cNvPr>
          <p:cNvGrpSpPr/>
          <p:nvPr/>
        </p:nvGrpSpPr>
        <p:grpSpPr>
          <a:xfrm>
            <a:off x="9505766" y="3173026"/>
            <a:ext cx="566799" cy="581774"/>
            <a:chOff x="8972366" y="2889912"/>
            <a:chExt cx="566799" cy="581774"/>
          </a:xfrm>
        </p:grpSpPr>
        <p:pic>
          <p:nvPicPr>
            <p:cNvPr id="41" name="Graphic 40">
              <a:extLst>
                <a:ext uri="{FF2B5EF4-FFF2-40B4-BE49-F238E27FC236}">
                  <a16:creationId xmlns:a16="http://schemas.microsoft.com/office/drawing/2014/main" id="{E362D287-93E3-DC9A-A198-5501450851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72366" y="2923046"/>
              <a:ext cx="548640" cy="548640"/>
            </a:xfrm>
            <a:prstGeom prst="rect">
              <a:avLst/>
            </a:prstGeom>
          </p:spPr>
        </p:pic>
        <p:pic>
          <p:nvPicPr>
            <p:cNvPr id="277" name="Kubernetes" descr="Kubernetes">
              <a:extLst>
                <a:ext uri="{FF2B5EF4-FFF2-40B4-BE49-F238E27FC236}">
                  <a16:creationId xmlns:a16="http://schemas.microsoft.com/office/drawing/2014/main" id="{D3E4144C-4BB0-CDCE-1EE5-24DA743B69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65669" y="2889912"/>
              <a:ext cx="273496" cy="273496"/>
            </a:xfrm>
            <a:prstGeom prst="rect">
              <a:avLst/>
            </a:prstGeom>
          </p:spPr>
        </p:pic>
      </p:grpSp>
      <p:cxnSp>
        <p:nvCxnSpPr>
          <p:cNvPr id="278" name="Straight Arrow Connector 277">
            <a:extLst>
              <a:ext uri="{FF2B5EF4-FFF2-40B4-BE49-F238E27FC236}">
                <a16:creationId xmlns:a16="http://schemas.microsoft.com/office/drawing/2014/main" id="{B5E3D58A-3E4F-BCC5-D05B-950B4540EBFB}"/>
              </a:ext>
            </a:extLst>
          </p:cNvPr>
          <p:cNvCxnSpPr>
            <a:cxnSpLocks/>
          </p:cNvCxnSpPr>
          <p:nvPr/>
        </p:nvCxnSpPr>
        <p:spPr>
          <a:xfrm>
            <a:off x="3094037" y="3477614"/>
            <a:ext cx="68580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2D71B32B-CA82-40E3-638B-2F081A9B8416}"/>
              </a:ext>
            </a:extLst>
          </p:cNvPr>
          <p:cNvCxnSpPr>
            <a:cxnSpLocks/>
          </p:cNvCxnSpPr>
          <p:nvPr/>
        </p:nvCxnSpPr>
        <p:spPr>
          <a:xfrm>
            <a:off x="4999037" y="3477614"/>
            <a:ext cx="68580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C19CCFD8-B75D-991E-6C84-CB9759B52750}"/>
              </a:ext>
            </a:extLst>
          </p:cNvPr>
          <p:cNvCxnSpPr>
            <a:cxnSpLocks/>
          </p:cNvCxnSpPr>
          <p:nvPr/>
        </p:nvCxnSpPr>
        <p:spPr>
          <a:xfrm>
            <a:off x="6675437" y="3477614"/>
            <a:ext cx="685800" cy="0"/>
          </a:xfrm>
          <a:prstGeom prst="straightConnector1">
            <a:avLst/>
          </a:prstGeom>
          <a:ln w="15875">
            <a:solidFill>
              <a:srgbClr val="7030A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4ABF957D-EE56-3A98-CEB1-B49B24E026AE}"/>
              </a:ext>
            </a:extLst>
          </p:cNvPr>
          <p:cNvCxnSpPr>
            <a:cxnSpLocks/>
          </p:cNvCxnSpPr>
          <p:nvPr/>
        </p:nvCxnSpPr>
        <p:spPr>
          <a:xfrm>
            <a:off x="8504237" y="3477614"/>
            <a:ext cx="68580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2CC97DB-8BEE-BB4D-A246-4D500C184487}"/>
              </a:ext>
            </a:extLst>
          </p:cNvPr>
          <p:cNvSpPr txBox="1"/>
          <p:nvPr/>
        </p:nvSpPr>
        <p:spPr>
          <a:xfrm>
            <a:off x="7361237" y="3954462"/>
            <a:ext cx="1122423" cy="615553"/>
          </a:xfrm>
          <a:prstGeom prst="rect">
            <a:avLst/>
          </a:prstGeom>
          <a:noFill/>
        </p:spPr>
        <p:txBody>
          <a:bodyPr wrap="none" lIns="0" tIns="0" rIns="0" bIns="0" rtlCol="0">
            <a:spAutoFit/>
          </a:bodyPr>
          <a:lstStyle/>
          <a:p>
            <a:pPr algn="l"/>
            <a:r>
              <a:rPr lang="en-US" sz="2000" dirty="0">
                <a:solidFill>
                  <a:srgbClr val="3BD1FC"/>
                </a:solidFill>
                <a:latin typeface="+mj-lt"/>
              </a:rPr>
              <a:t>Azure Arc</a:t>
            </a:r>
          </a:p>
          <a:p>
            <a:pPr algn="l"/>
            <a:r>
              <a:rPr lang="en-US" sz="2000" dirty="0">
                <a:solidFill>
                  <a:srgbClr val="3BD1FC"/>
                </a:solidFill>
                <a:latin typeface="+mj-lt"/>
              </a:rPr>
              <a:t>+ </a:t>
            </a:r>
            <a:r>
              <a:rPr lang="en-US" sz="2000" dirty="0" err="1">
                <a:solidFill>
                  <a:srgbClr val="3BD1FC"/>
                </a:solidFill>
                <a:latin typeface="+mj-lt"/>
              </a:rPr>
              <a:t>GitOps</a:t>
            </a:r>
            <a:endParaRPr lang="en-US" sz="2000" dirty="0">
              <a:solidFill>
                <a:srgbClr val="3BD1FC"/>
              </a:solidFill>
              <a:latin typeface="+mj-lt"/>
            </a:endParaRPr>
          </a:p>
        </p:txBody>
      </p:sp>
      <p:sp>
        <p:nvSpPr>
          <p:cNvPr id="46" name="TextBox 45">
            <a:extLst>
              <a:ext uri="{FF2B5EF4-FFF2-40B4-BE49-F238E27FC236}">
                <a16:creationId xmlns:a16="http://schemas.microsoft.com/office/drawing/2014/main" id="{B96F4567-6A1A-9B18-EB8F-E53E9443CF7A}"/>
              </a:ext>
            </a:extLst>
          </p:cNvPr>
          <p:cNvSpPr txBox="1"/>
          <p:nvPr/>
        </p:nvSpPr>
        <p:spPr>
          <a:xfrm>
            <a:off x="1991870" y="4030662"/>
            <a:ext cx="115910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App</a:t>
            </a:r>
          </a:p>
          <a:p>
            <a:pPr algn="ctr"/>
            <a:r>
              <a:rPr lang="en-US" sz="2000" dirty="0">
                <a:gradFill>
                  <a:gsLst>
                    <a:gs pos="2917">
                      <a:schemeClr val="tx1"/>
                    </a:gs>
                    <a:gs pos="30000">
                      <a:schemeClr val="tx1"/>
                    </a:gs>
                  </a:gsLst>
                  <a:lin ang="5400000" scaled="0"/>
                </a:gradFill>
              </a:rPr>
              <a:t>Developer</a:t>
            </a:r>
          </a:p>
        </p:txBody>
      </p:sp>
      <p:sp>
        <p:nvSpPr>
          <p:cNvPr id="283" name="TextBox 282">
            <a:extLst>
              <a:ext uri="{FF2B5EF4-FFF2-40B4-BE49-F238E27FC236}">
                <a16:creationId xmlns:a16="http://schemas.microsoft.com/office/drawing/2014/main" id="{3A418600-9DB6-AF2B-71A8-B5BDD658239B}"/>
              </a:ext>
            </a:extLst>
          </p:cNvPr>
          <p:cNvSpPr txBox="1"/>
          <p:nvPr/>
        </p:nvSpPr>
        <p:spPr>
          <a:xfrm>
            <a:off x="4595932" y="4030661"/>
            <a:ext cx="1492011"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Existing tools</a:t>
            </a:r>
          </a:p>
          <a:p>
            <a:pPr algn="ctr"/>
            <a:r>
              <a:rPr lang="en-US" sz="2000" dirty="0">
                <a:gradFill>
                  <a:gsLst>
                    <a:gs pos="2917">
                      <a:schemeClr val="tx1"/>
                    </a:gs>
                    <a:gs pos="30000">
                      <a:schemeClr val="tx1"/>
                    </a:gs>
                  </a:gsLst>
                  <a:lin ang="5400000" scaled="0"/>
                </a:gradFill>
              </a:rPr>
              <a:t>and practices</a:t>
            </a:r>
          </a:p>
        </p:txBody>
      </p:sp>
      <p:sp>
        <p:nvSpPr>
          <p:cNvPr id="284" name="TextBox 283">
            <a:extLst>
              <a:ext uri="{FF2B5EF4-FFF2-40B4-BE49-F238E27FC236}">
                <a16:creationId xmlns:a16="http://schemas.microsoft.com/office/drawing/2014/main" id="{28F4BDBF-A80E-D7DE-280B-DCACB857FE50}"/>
              </a:ext>
            </a:extLst>
          </p:cNvPr>
          <p:cNvSpPr txBox="1"/>
          <p:nvPr/>
        </p:nvSpPr>
        <p:spPr>
          <a:xfrm>
            <a:off x="9419662" y="3954462"/>
            <a:ext cx="729174"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Global</a:t>
            </a:r>
          </a:p>
          <a:p>
            <a:pPr algn="ctr"/>
            <a:r>
              <a:rPr lang="en-US" sz="2000" dirty="0">
                <a:gradFill>
                  <a:gsLst>
                    <a:gs pos="2917">
                      <a:schemeClr val="tx1"/>
                    </a:gs>
                    <a:gs pos="30000">
                      <a:schemeClr val="tx1"/>
                    </a:gs>
                  </a:gsLst>
                  <a:lin ang="5400000" scaled="0"/>
                </a:gradFill>
              </a:rPr>
              <a:t>reach</a:t>
            </a:r>
          </a:p>
        </p:txBody>
      </p:sp>
    </p:spTree>
    <p:extLst>
      <p:ext uri="{BB962C8B-B14F-4D97-AF65-F5344CB8AC3E}">
        <p14:creationId xmlns:p14="http://schemas.microsoft.com/office/powerpoint/2010/main" val="346956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449262"/>
            <a:ext cx="11239464" cy="565027"/>
          </a:xfrm>
        </p:spPr>
        <p:txBody>
          <a:bodyPr/>
          <a:lstStyle/>
          <a:p>
            <a:pPr lvl="0" algn="ctr"/>
            <a:r>
              <a:rPr lang="en-US" dirty="0"/>
              <a:t>Application update at a branch location</a:t>
            </a:r>
          </a:p>
        </p:txBody>
      </p:sp>
      <p:sp>
        <p:nvSpPr>
          <p:cNvPr id="35" name="Rectangle 34">
            <a:extLst>
              <a:ext uri="{FF2B5EF4-FFF2-40B4-BE49-F238E27FC236}">
                <a16:creationId xmlns:a16="http://schemas.microsoft.com/office/drawing/2014/main" id="{BDABF94C-0F75-8442-BE26-03FE51A00F3F}"/>
              </a:ext>
            </a:extLst>
          </p:cNvPr>
          <p:cNvSpPr/>
          <p:nvPr/>
        </p:nvSpPr>
        <p:spPr>
          <a:xfrm>
            <a:off x="4659458" y="1897070"/>
            <a:ext cx="6110674" cy="304798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rPr>
              <a:t>Store location with Azure Arc</a:t>
            </a:r>
          </a:p>
        </p:txBody>
      </p:sp>
      <p:pic>
        <p:nvPicPr>
          <p:cNvPr id="90" name="Graphic 89">
            <a:extLst>
              <a:ext uri="{FF2B5EF4-FFF2-40B4-BE49-F238E27FC236}">
                <a16:creationId xmlns:a16="http://schemas.microsoft.com/office/drawing/2014/main" id="{583059ED-D6C4-3AB2-27FA-60C4E9084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1827" y="3180252"/>
            <a:ext cx="365760" cy="365760"/>
          </a:xfrm>
          <a:prstGeom prst="rect">
            <a:avLst/>
          </a:prstGeom>
        </p:spPr>
      </p:pic>
      <p:pic>
        <p:nvPicPr>
          <p:cNvPr id="92" name="Graphic 91">
            <a:extLst>
              <a:ext uri="{FF2B5EF4-FFF2-40B4-BE49-F238E27FC236}">
                <a16:creationId xmlns:a16="http://schemas.microsoft.com/office/drawing/2014/main" id="{8E2D5D89-26E5-C539-60AB-8739E98BC0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2057" y="3152812"/>
            <a:ext cx="457200" cy="457200"/>
          </a:xfrm>
          <a:prstGeom prst="rect">
            <a:avLst/>
          </a:prstGeom>
        </p:spPr>
      </p:pic>
      <p:cxnSp>
        <p:nvCxnSpPr>
          <p:cNvPr id="93" name="Straight Arrow Connector 92">
            <a:extLst>
              <a:ext uri="{FF2B5EF4-FFF2-40B4-BE49-F238E27FC236}">
                <a16:creationId xmlns:a16="http://schemas.microsoft.com/office/drawing/2014/main" id="{F7E3CAEE-6C08-8D04-82D7-A1ED714A7BC2}"/>
              </a:ext>
            </a:extLst>
          </p:cNvPr>
          <p:cNvCxnSpPr>
            <a:cxnSpLocks/>
          </p:cNvCxnSpPr>
          <p:nvPr/>
        </p:nvCxnSpPr>
        <p:spPr>
          <a:xfrm>
            <a:off x="5959750" y="3366129"/>
            <a:ext cx="71555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94" name="Graphic 93">
            <a:extLst>
              <a:ext uri="{FF2B5EF4-FFF2-40B4-BE49-F238E27FC236}">
                <a16:creationId xmlns:a16="http://schemas.microsoft.com/office/drawing/2014/main" id="{31978316-9DBA-CAF9-75A4-A3A3C2F924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0815" y="3144875"/>
            <a:ext cx="457200" cy="457200"/>
          </a:xfrm>
          <a:prstGeom prst="rect">
            <a:avLst/>
          </a:prstGeom>
        </p:spPr>
      </p:pic>
      <p:sp>
        <p:nvSpPr>
          <p:cNvPr id="99" name="Rectangle 98">
            <a:extLst>
              <a:ext uri="{FF2B5EF4-FFF2-40B4-BE49-F238E27FC236}">
                <a16:creationId xmlns:a16="http://schemas.microsoft.com/office/drawing/2014/main" id="{B3393952-4EA8-BA40-6967-34CA48EE0E0C}"/>
              </a:ext>
            </a:extLst>
          </p:cNvPr>
          <p:cNvSpPr/>
          <p:nvPr/>
        </p:nvSpPr>
        <p:spPr bwMode="auto">
          <a:xfrm>
            <a:off x="5075107" y="2727239"/>
            <a:ext cx="3962400" cy="1692622"/>
          </a:xfrm>
          <a:prstGeom prst="rect">
            <a:avLst/>
          </a:prstGeom>
          <a:ln w="15875">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5" name="Graphic 104">
            <a:extLst>
              <a:ext uri="{FF2B5EF4-FFF2-40B4-BE49-F238E27FC236}">
                <a16:creationId xmlns:a16="http://schemas.microsoft.com/office/drawing/2014/main" id="{2E488B9C-18FD-DBA1-4734-EEB1A1035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44854" y="2889104"/>
            <a:ext cx="457200" cy="457200"/>
          </a:xfrm>
          <a:prstGeom prst="rect">
            <a:avLst/>
          </a:prstGeom>
        </p:spPr>
      </p:pic>
      <p:pic>
        <p:nvPicPr>
          <p:cNvPr id="115" name="Graphic 114">
            <a:extLst>
              <a:ext uri="{FF2B5EF4-FFF2-40B4-BE49-F238E27FC236}">
                <a16:creationId xmlns:a16="http://schemas.microsoft.com/office/drawing/2014/main" id="{5E04D49A-1F9B-C2AB-9210-BE675A5422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9257" y="3629591"/>
            <a:ext cx="457200" cy="457200"/>
          </a:xfrm>
          <a:prstGeom prst="rect">
            <a:avLst/>
          </a:prstGeom>
        </p:spPr>
      </p:pic>
      <p:cxnSp>
        <p:nvCxnSpPr>
          <p:cNvPr id="116" name="Straight Arrow Connector 115">
            <a:extLst>
              <a:ext uri="{FF2B5EF4-FFF2-40B4-BE49-F238E27FC236}">
                <a16:creationId xmlns:a16="http://schemas.microsoft.com/office/drawing/2014/main" id="{89152361-7759-6562-7A45-5E96F7AEFB6D}"/>
              </a:ext>
            </a:extLst>
          </p:cNvPr>
          <p:cNvCxnSpPr>
            <a:cxnSpLocks/>
          </p:cNvCxnSpPr>
          <p:nvPr/>
        </p:nvCxnSpPr>
        <p:spPr>
          <a:xfrm>
            <a:off x="9183292" y="3346304"/>
            <a:ext cx="335826"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7747D92-45CE-0791-85F1-2B32D4EBA21D}"/>
              </a:ext>
            </a:extLst>
          </p:cNvPr>
          <p:cNvCxnSpPr>
            <a:cxnSpLocks/>
          </p:cNvCxnSpPr>
          <p:nvPr/>
        </p:nvCxnSpPr>
        <p:spPr>
          <a:xfrm>
            <a:off x="9183292" y="3585442"/>
            <a:ext cx="335826" cy="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32BAB6F-4EF5-8413-4820-C33A039DF863}"/>
              </a:ext>
            </a:extLst>
          </p:cNvPr>
          <p:cNvSpPr txBox="1"/>
          <p:nvPr/>
        </p:nvSpPr>
        <p:spPr>
          <a:xfrm>
            <a:off x="9667179" y="3346304"/>
            <a:ext cx="847540"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Arc Function</a:t>
            </a:r>
          </a:p>
        </p:txBody>
      </p:sp>
      <p:sp>
        <p:nvSpPr>
          <p:cNvPr id="123" name="TextBox 122">
            <a:extLst>
              <a:ext uri="{FF2B5EF4-FFF2-40B4-BE49-F238E27FC236}">
                <a16:creationId xmlns:a16="http://schemas.microsoft.com/office/drawing/2014/main" id="{762514ED-3D53-CAC9-67F2-D61E41C74EBB}"/>
              </a:ext>
            </a:extLst>
          </p:cNvPr>
          <p:cNvSpPr txBox="1"/>
          <p:nvPr/>
        </p:nvSpPr>
        <p:spPr>
          <a:xfrm>
            <a:off x="9667179" y="4139604"/>
            <a:ext cx="847540" cy="184666"/>
          </a:xfrm>
          <a:prstGeom prst="rect">
            <a:avLst/>
          </a:prstGeom>
          <a:solidFill>
            <a:schemeClr val="bg1"/>
          </a:solidFill>
        </p:spPr>
        <p:txBody>
          <a:bodyPr wrap="none" lIns="0" tIns="0" rIns="0" bIns="0" rtlCol="0">
            <a:spAutoFit/>
          </a:bodyPr>
          <a:lstStyle/>
          <a:p>
            <a:pPr algn="l"/>
            <a:r>
              <a:rPr lang="en-US" sz="1200" dirty="0">
                <a:gradFill>
                  <a:gsLst>
                    <a:gs pos="2917">
                      <a:schemeClr val="tx1"/>
                    </a:gs>
                    <a:gs pos="30000">
                      <a:schemeClr val="tx1"/>
                    </a:gs>
                  </a:gsLst>
                  <a:lin ang="5400000" scaled="0"/>
                </a:gradFill>
              </a:rPr>
              <a:t>Arc Function</a:t>
            </a:r>
          </a:p>
        </p:txBody>
      </p:sp>
      <p:cxnSp>
        <p:nvCxnSpPr>
          <p:cNvPr id="124" name="Straight Arrow Connector 123">
            <a:extLst>
              <a:ext uri="{FF2B5EF4-FFF2-40B4-BE49-F238E27FC236}">
                <a16:creationId xmlns:a16="http://schemas.microsoft.com/office/drawing/2014/main" id="{6556E7C4-D839-D376-AA66-814D94840DC6}"/>
              </a:ext>
            </a:extLst>
          </p:cNvPr>
          <p:cNvCxnSpPr>
            <a:cxnSpLocks/>
          </p:cNvCxnSpPr>
          <p:nvPr/>
        </p:nvCxnSpPr>
        <p:spPr>
          <a:xfrm>
            <a:off x="7359522" y="3373475"/>
            <a:ext cx="71555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7CF9159-11CC-D192-17AC-E9EA16C5ABDB}"/>
              </a:ext>
            </a:extLst>
          </p:cNvPr>
          <p:cNvSpPr txBox="1"/>
          <p:nvPr/>
        </p:nvSpPr>
        <p:spPr>
          <a:xfrm>
            <a:off x="7911098" y="3813730"/>
            <a:ext cx="852798" cy="369332"/>
          </a:xfrm>
          <a:prstGeom prst="rect">
            <a:avLst/>
          </a:prstGeom>
          <a:solidFill>
            <a:schemeClr val="bg1"/>
          </a:solidFill>
        </p:spPr>
        <p:txBody>
          <a:bodyPr wrap="none" lIns="0" tIns="0" rIns="0" bIns="0" rtlCol="0">
            <a:spAutoFit/>
          </a:bodyPr>
          <a:lstStyle/>
          <a:p>
            <a:pPr algn="ctr"/>
            <a:r>
              <a:rPr lang="en-US" sz="1200" dirty="0">
                <a:gradFill>
                  <a:gsLst>
                    <a:gs pos="2917">
                      <a:schemeClr val="tx1"/>
                    </a:gs>
                    <a:gs pos="30000">
                      <a:schemeClr val="tx1"/>
                    </a:gs>
                  </a:gsLst>
                  <a:lin ang="5400000" scaled="0"/>
                </a:gradFill>
              </a:rPr>
              <a:t>Azure Arc</a:t>
            </a:r>
          </a:p>
          <a:p>
            <a:pPr algn="ctr"/>
            <a:r>
              <a:rPr lang="en-US" sz="1200" dirty="0">
                <a:gradFill>
                  <a:gsLst>
                    <a:gs pos="2917">
                      <a:schemeClr val="tx1"/>
                    </a:gs>
                    <a:gs pos="30000">
                      <a:schemeClr val="tx1"/>
                    </a:gs>
                  </a:gsLst>
                  <a:lin ang="5400000" scaled="0"/>
                </a:gradFill>
              </a:rPr>
              <a:t>Enabled SQL</a:t>
            </a:r>
          </a:p>
        </p:txBody>
      </p:sp>
      <p:sp>
        <p:nvSpPr>
          <p:cNvPr id="127" name="TextBox 126">
            <a:extLst>
              <a:ext uri="{FF2B5EF4-FFF2-40B4-BE49-F238E27FC236}">
                <a16:creationId xmlns:a16="http://schemas.microsoft.com/office/drawing/2014/main" id="{4A8614FF-57F8-24BF-086F-21B81679ACA6}"/>
              </a:ext>
            </a:extLst>
          </p:cNvPr>
          <p:cNvSpPr txBox="1"/>
          <p:nvPr/>
        </p:nvSpPr>
        <p:spPr>
          <a:xfrm>
            <a:off x="6637121" y="3813730"/>
            <a:ext cx="838371" cy="369332"/>
          </a:xfrm>
          <a:prstGeom prst="rect">
            <a:avLst/>
          </a:prstGeom>
          <a:solidFill>
            <a:schemeClr val="bg1"/>
          </a:solidFill>
        </p:spPr>
        <p:txBody>
          <a:bodyPr wrap="none" lIns="0" tIns="0" rIns="0" bIns="0" rtlCol="0">
            <a:spAutoFit/>
          </a:bodyPr>
          <a:lstStyle/>
          <a:p>
            <a:pPr algn="ctr"/>
            <a:r>
              <a:rPr lang="en-US" sz="1200" dirty="0">
                <a:gradFill>
                  <a:gsLst>
                    <a:gs pos="2917">
                      <a:schemeClr val="tx1"/>
                    </a:gs>
                    <a:gs pos="30000">
                      <a:schemeClr val="tx1"/>
                    </a:gs>
                  </a:gsLst>
                  <a:lin ang="5400000" scaled="0"/>
                </a:gradFill>
              </a:rPr>
              <a:t>Azure Arc</a:t>
            </a:r>
          </a:p>
          <a:p>
            <a:pPr algn="ctr"/>
            <a:r>
              <a:rPr lang="en-US" sz="1200" dirty="0">
                <a:gradFill>
                  <a:gsLst>
                    <a:gs pos="2917">
                      <a:schemeClr val="tx1"/>
                    </a:gs>
                    <a:gs pos="30000">
                      <a:schemeClr val="tx1"/>
                    </a:gs>
                  </a:gsLst>
                  <a:lin ang="5400000" scaled="0"/>
                </a:gradFill>
              </a:rPr>
              <a:t>Enabled K8S</a:t>
            </a:r>
          </a:p>
        </p:txBody>
      </p:sp>
      <p:sp>
        <p:nvSpPr>
          <p:cNvPr id="128" name="TextBox 127">
            <a:extLst>
              <a:ext uri="{FF2B5EF4-FFF2-40B4-BE49-F238E27FC236}">
                <a16:creationId xmlns:a16="http://schemas.microsoft.com/office/drawing/2014/main" id="{10CF65B1-C9E6-3A2D-6190-9374053E3AA9}"/>
              </a:ext>
            </a:extLst>
          </p:cNvPr>
          <p:cNvSpPr txBox="1"/>
          <p:nvPr/>
        </p:nvSpPr>
        <p:spPr>
          <a:xfrm>
            <a:off x="5162886" y="3813730"/>
            <a:ext cx="1273490" cy="369332"/>
          </a:xfrm>
          <a:prstGeom prst="rect">
            <a:avLst/>
          </a:prstGeom>
          <a:solidFill>
            <a:schemeClr val="bg1"/>
          </a:solidFill>
        </p:spPr>
        <p:txBody>
          <a:bodyPr wrap="none" lIns="0" tIns="0" rIns="0" bIns="0" rtlCol="0">
            <a:spAutoFit/>
          </a:bodyPr>
          <a:lstStyle/>
          <a:p>
            <a:pPr algn="ctr"/>
            <a:r>
              <a:rPr lang="en-US" sz="1200" dirty="0">
                <a:gradFill>
                  <a:gsLst>
                    <a:gs pos="2917">
                      <a:schemeClr val="tx1"/>
                    </a:gs>
                    <a:gs pos="30000">
                      <a:schemeClr val="tx1"/>
                    </a:gs>
                  </a:gsLst>
                  <a:lin ang="5400000" scaled="0"/>
                </a:gradFill>
              </a:rPr>
              <a:t>Azure Arc Enabled </a:t>
            </a:r>
          </a:p>
          <a:p>
            <a:pPr algn="ctr"/>
            <a:r>
              <a:rPr lang="en-US" sz="1200" dirty="0">
                <a:gradFill>
                  <a:gsLst>
                    <a:gs pos="2917">
                      <a:schemeClr val="tx1"/>
                    </a:gs>
                    <a:gs pos="30000">
                      <a:schemeClr val="tx1"/>
                    </a:gs>
                  </a:gsLst>
                  <a:lin ang="5400000" scaled="0"/>
                </a:gradFill>
              </a:rPr>
              <a:t>App Service</a:t>
            </a:r>
          </a:p>
        </p:txBody>
      </p:sp>
      <p:grpSp>
        <p:nvGrpSpPr>
          <p:cNvPr id="129" name="Group 128">
            <a:extLst>
              <a:ext uri="{FF2B5EF4-FFF2-40B4-BE49-F238E27FC236}">
                <a16:creationId xmlns:a16="http://schemas.microsoft.com/office/drawing/2014/main" id="{5CA631C9-FFAE-A8A0-2696-76065EC45BFE}"/>
              </a:ext>
            </a:extLst>
          </p:cNvPr>
          <p:cNvGrpSpPr/>
          <p:nvPr/>
        </p:nvGrpSpPr>
        <p:grpSpPr>
          <a:xfrm>
            <a:off x="973687" y="2963862"/>
            <a:ext cx="466903" cy="565027"/>
            <a:chOff x="1416972" y="2522537"/>
            <a:chExt cx="543834" cy="658126"/>
          </a:xfrm>
        </p:grpSpPr>
        <p:grpSp>
          <p:nvGrpSpPr>
            <p:cNvPr id="130" name="person" descr="person">
              <a:extLst>
                <a:ext uri="{FF2B5EF4-FFF2-40B4-BE49-F238E27FC236}">
                  <a16:creationId xmlns:a16="http://schemas.microsoft.com/office/drawing/2014/main" id="{ED9FCB25-C2B5-6218-B9F0-021212D286E4}"/>
                </a:ext>
              </a:extLst>
            </p:cNvPr>
            <p:cNvGrpSpPr/>
            <p:nvPr/>
          </p:nvGrpSpPr>
          <p:grpSpPr>
            <a:xfrm>
              <a:off x="1416972" y="2522537"/>
              <a:ext cx="543834" cy="658126"/>
              <a:chOff x="5517875" y="3368919"/>
              <a:chExt cx="233375" cy="282423"/>
            </a:xfrm>
          </p:grpSpPr>
          <p:sp>
            <p:nvSpPr>
              <p:cNvPr id="132" name="Freeform: Shape 61">
                <a:extLst>
                  <a:ext uri="{FF2B5EF4-FFF2-40B4-BE49-F238E27FC236}">
                    <a16:creationId xmlns:a16="http://schemas.microsoft.com/office/drawing/2014/main" id="{535C1DDA-91C1-3F56-BAAD-F4DBE7C83F2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a:p>
            </p:txBody>
          </p:sp>
          <p:sp>
            <p:nvSpPr>
              <p:cNvPr id="133" name="Freeform: Shape 62">
                <a:extLst>
                  <a:ext uri="{FF2B5EF4-FFF2-40B4-BE49-F238E27FC236}">
                    <a16:creationId xmlns:a16="http://schemas.microsoft.com/office/drawing/2014/main" id="{461B4CC7-048E-66A6-491C-EFBB3E72D60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a:p>
            </p:txBody>
          </p:sp>
        </p:grpSp>
        <p:sp>
          <p:nvSpPr>
            <p:cNvPr id="131" name="Embed_ECCE" title="Icon of two chevron brackets around a backslash">
              <a:extLst>
                <a:ext uri="{FF2B5EF4-FFF2-40B4-BE49-F238E27FC236}">
                  <a16:creationId xmlns:a16="http://schemas.microsoft.com/office/drawing/2014/main" id="{FBD328CD-E373-1DAD-3A94-B90305AA01E4}"/>
                </a:ext>
              </a:extLst>
            </p:cNvPr>
            <p:cNvSpPr>
              <a:spLocks noChangeAspect="1" noEditPoints="1"/>
            </p:cNvSpPr>
            <p:nvPr/>
          </p:nvSpPr>
          <p:spPr bwMode="auto">
            <a:xfrm>
              <a:off x="1527352" y="2902259"/>
              <a:ext cx="323074" cy="27702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pic>
        <p:nvPicPr>
          <p:cNvPr id="134" name="Graphic 133">
            <a:extLst>
              <a:ext uri="{FF2B5EF4-FFF2-40B4-BE49-F238E27FC236}">
                <a16:creationId xmlns:a16="http://schemas.microsoft.com/office/drawing/2014/main" id="{C30F431B-D557-3CDA-28C8-050D2EC87B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6448" y="2837317"/>
            <a:ext cx="0" cy="0"/>
          </a:xfrm>
          <a:prstGeom prst="rect">
            <a:avLst/>
          </a:prstGeom>
        </p:spPr>
      </p:pic>
      <p:pic>
        <p:nvPicPr>
          <p:cNvPr id="135" name="Graphic 134">
            <a:extLst>
              <a:ext uri="{FF2B5EF4-FFF2-40B4-BE49-F238E27FC236}">
                <a16:creationId xmlns:a16="http://schemas.microsoft.com/office/drawing/2014/main" id="{2EEBFFBE-5F13-6B07-8F93-C2D55C6970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88272" y="3138917"/>
            <a:ext cx="457200" cy="457200"/>
          </a:xfrm>
          <a:prstGeom prst="rect">
            <a:avLst/>
          </a:prstGeom>
        </p:spPr>
      </p:pic>
      <p:pic>
        <p:nvPicPr>
          <p:cNvPr id="136" name="Google Shape;985;p211" descr="Image">
            <a:extLst>
              <a:ext uri="{FF2B5EF4-FFF2-40B4-BE49-F238E27FC236}">
                <a16:creationId xmlns:a16="http://schemas.microsoft.com/office/drawing/2014/main" id="{C2093FFC-59AD-5C52-F2BA-1851000ADE71}"/>
              </a:ext>
            </a:extLst>
          </p:cNvPr>
          <p:cNvPicPr preferRelativeResize="0">
            <a:picLocks noChangeAspect="1"/>
          </p:cNvPicPr>
          <p:nvPr/>
        </p:nvPicPr>
        <p:blipFill rotWithShape="1">
          <a:blip r:embed="rId13">
            <a:alphaModFix/>
            <a:extLst>
              <a:ext uri="{BEBA8EAE-BF5A-486C-A8C5-ECC9F3942E4B}">
                <a14:imgProps xmlns:a14="http://schemas.microsoft.com/office/drawing/2010/main">
                  <a14:imgLayer r:embed="rId14">
                    <a14:imgEffect>
                      <a14:brightnessContrast bright="100000"/>
                    </a14:imgEffect>
                  </a14:imgLayer>
                </a14:imgProps>
              </a:ext>
            </a:extLst>
          </a:blip>
          <a:srcRect/>
          <a:stretch/>
        </p:blipFill>
        <p:spPr>
          <a:xfrm>
            <a:off x="3601303" y="3106185"/>
            <a:ext cx="465993" cy="457200"/>
          </a:xfrm>
          <a:prstGeom prst="rect">
            <a:avLst/>
          </a:prstGeom>
          <a:noFill/>
          <a:ln>
            <a:noFill/>
          </a:ln>
        </p:spPr>
      </p:pic>
      <p:cxnSp>
        <p:nvCxnSpPr>
          <p:cNvPr id="137" name="Straight Arrow Connector 136">
            <a:extLst>
              <a:ext uri="{FF2B5EF4-FFF2-40B4-BE49-F238E27FC236}">
                <a16:creationId xmlns:a16="http://schemas.microsoft.com/office/drawing/2014/main" id="{C4426A86-A716-5BC1-421F-95035099AE52}"/>
              </a:ext>
            </a:extLst>
          </p:cNvPr>
          <p:cNvCxnSpPr>
            <a:cxnSpLocks/>
          </p:cNvCxnSpPr>
          <p:nvPr/>
        </p:nvCxnSpPr>
        <p:spPr>
          <a:xfrm>
            <a:off x="1619720" y="3432253"/>
            <a:ext cx="48371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FE40B3E-A18E-46B1-4B65-A7897D3878FB}"/>
              </a:ext>
            </a:extLst>
          </p:cNvPr>
          <p:cNvCxnSpPr>
            <a:cxnSpLocks/>
          </p:cNvCxnSpPr>
          <p:nvPr/>
        </p:nvCxnSpPr>
        <p:spPr>
          <a:xfrm>
            <a:off x="2907197" y="3396939"/>
            <a:ext cx="49164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2B319282-361D-409E-271E-A3358C7DFE97}"/>
              </a:ext>
            </a:extLst>
          </p:cNvPr>
          <p:cNvSpPr txBox="1"/>
          <p:nvPr/>
        </p:nvSpPr>
        <p:spPr>
          <a:xfrm>
            <a:off x="806420" y="3771187"/>
            <a:ext cx="813300"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App</a:t>
            </a:r>
          </a:p>
          <a:p>
            <a:pPr algn="ctr"/>
            <a:r>
              <a:rPr lang="en-US" sz="1400" dirty="0">
                <a:gradFill>
                  <a:gsLst>
                    <a:gs pos="2917">
                      <a:schemeClr val="tx1"/>
                    </a:gs>
                    <a:gs pos="30000">
                      <a:schemeClr val="tx1"/>
                    </a:gs>
                  </a:gsLst>
                  <a:lin ang="5400000" scaled="0"/>
                </a:gradFill>
              </a:rPr>
              <a:t>Developer</a:t>
            </a:r>
          </a:p>
        </p:txBody>
      </p:sp>
      <p:sp>
        <p:nvSpPr>
          <p:cNvPr id="140" name="TextBox 139">
            <a:extLst>
              <a:ext uri="{FF2B5EF4-FFF2-40B4-BE49-F238E27FC236}">
                <a16:creationId xmlns:a16="http://schemas.microsoft.com/office/drawing/2014/main" id="{915C6DDF-3EFB-91F0-D94E-A15AAF5A3534}"/>
              </a:ext>
            </a:extLst>
          </p:cNvPr>
          <p:cNvSpPr txBox="1"/>
          <p:nvPr/>
        </p:nvSpPr>
        <p:spPr>
          <a:xfrm>
            <a:off x="2410424" y="3737239"/>
            <a:ext cx="1393203"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Use existing tools</a:t>
            </a:r>
          </a:p>
          <a:p>
            <a:pPr algn="ctr"/>
            <a:r>
              <a:rPr lang="en-US" sz="1400" dirty="0">
                <a:gradFill>
                  <a:gsLst>
                    <a:gs pos="2917">
                      <a:schemeClr val="tx1"/>
                    </a:gs>
                    <a:gs pos="30000">
                      <a:schemeClr val="tx1"/>
                    </a:gs>
                  </a:gsLst>
                  <a:lin ang="5400000" scaled="0"/>
                </a:gradFill>
              </a:rPr>
              <a:t>and practices</a:t>
            </a:r>
          </a:p>
        </p:txBody>
      </p:sp>
      <p:cxnSp>
        <p:nvCxnSpPr>
          <p:cNvPr id="143" name="Straight Arrow Connector 142">
            <a:extLst>
              <a:ext uri="{FF2B5EF4-FFF2-40B4-BE49-F238E27FC236}">
                <a16:creationId xmlns:a16="http://schemas.microsoft.com/office/drawing/2014/main" id="{587E603D-D139-77F8-5C90-42D9791BDD25}"/>
              </a:ext>
            </a:extLst>
          </p:cNvPr>
          <p:cNvCxnSpPr>
            <a:cxnSpLocks/>
          </p:cNvCxnSpPr>
          <p:nvPr/>
        </p:nvCxnSpPr>
        <p:spPr>
          <a:xfrm>
            <a:off x="4237037" y="3384600"/>
            <a:ext cx="114300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3E543F4D-BF22-C9E8-5CE8-A95A1F84401A}"/>
              </a:ext>
            </a:extLst>
          </p:cNvPr>
          <p:cNvSpPr/>
          <p:nvPr/>
        </p:nvSpPr>
        <p:spPr bwMode="auto">
          <a:xfrm>
            <a:off x="1701325" y="3011266"/>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1</a:t>
            </a:r>
          </a:p>
        </p:txBody>
      </p:sp>
      <p:sp>
        <p:nvSpPr>
          <p:cNvPr id="147" name="Oval 146">
            <a:extLst>
              <a:ext uri="{FF2B5EF4-FFF2-40B4-BE49-F238E27FC236}">
                <a16:creationId xmlns:a16="http://schemas.microsoft.com/office/drawing/2014/main" id="{DB5BF317-C968-3B07-C93B-236A83BE0AD3}"/>
              </a:ext>
            </a:extLst>
          </p:cNvPr>
          <p:cNvSpPr/>
          <p:nvPr/>
        </p:nvSpPr>
        <p:spPr bwMode="auto">
          <a:xfrm>
            <a:off x="3058354" y="3008452"/>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2</a:t>
            </a:r>
          </a:p>
        </p:txBody>
      </p:sp>
      <p:sp>
        <p:nvSpPr>
          <p:cNvPr id="148" name="Oval 147">
            <a:extLst>
              <a:ext uri="{FF2B5EF4-FFF2-40B4-BE49-F238E27FC236}">
                <a16:creationId xmlns:a16="http://schemas.microsoft.com/office/drawing/2014/main" id="{B112EA81-9638-44DD-75B8-FF95132F310A}"/>
              </a:ext>
            </a:extLst>
          </p:cNvPr>
          <p:cNvSpPr/>
          <p:nvPr/>
        </p:nvSpPr>
        <p:spPr bwMode="auto">
          <a:xfrm>
            <a:off x="6219986" y="3024138"/>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3</a:t>
            </a:r>
          </a:p>
        </p:txBody>
      </p:sp>
      <p:sp>
        <p:nvSpPr>
          <p:cNvPr id="149" name="Oval 148">
            <a:extLst>
              <a:ext uri="{FF2B5EF4-FFF2-40B4-BE49-F238E27FC236}">
                <a16:creationId xmlns:a16="http://schemas.microsoft.com/office/drawing/2014/main" id="{ABF4069F-66E8-2C62-29C6-0F0EA28A3ADA}"/>
              </a:ext>
            </a:extLst>
          </p:cNvPr>
          <p:cNvSpPr/>
          <p:nvPr/>
        </p:nvSpPr>
        <p:spPr bwMode="auto">
          <a:xfrm>
            <a:off x="7679867" y="3021352"/>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4</a:t>
            </a:r>
          </a:p>
        </p:txBody>
      </p:sp>
      <p:sp>
        <p:nvSpPr>
          <p:cNvPr id="150" name="Oval 149">
            <a:extLst>
              <a:ext uri="{FF2B5EF4-FFF2-40B4-BE49-F238E27FC236}">
                <a16:creationId xmlns:a16="http://schemas.microsoft.com/office/drawing/2014/main" id="{B870C12E-D524-F51A-DA7A-51CF0A5B31BB}"/>
              </a:ext>
            </a:extLst>
          </p:cNvPr>
          <p:cNvSpPr/>
          <p:nvPr/>
        </p:nvSpPr>
        <p:spPr bwMode="auto">
          <a:xfrm>
            <a:off x="9219345" y="2926500"/>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5</a:t>
            </a:r>
          </a:p>
        </p:txBody>
      </p:sp>
    </p:spTree>
    <p:extLst>
      <p:ext uri="{BB962C8B-B14F-4D97-AF65-F5344CB8AC3E}">
        <p14:creationId xmlns:p14="http://schemas.microsoft.com/office/powerpoint/2010/main" val="122897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449262"/>
            <a:ext cx="11239464" cy="565027"/>
          </a:xfrm>
        </p:spPr>
        <p:txBody>
          <a:bodyPr/>
          <a:lstStyle/>
          <a:p>
            <a:pPr lvl="0" algn="ctr"/>
            <a:r>
              <a:rPr lang="en-US" dirty="0"/>
              <a:t>Runs your application your way on any platform</a:t>
            </a:r>
          </a:p>
        </p:txBody>
      </p:sp>
      <p:grpSp>
        <p:nvGrpSpPr>
          <p:cNvPr id="129" name="Group 128">
            <a:extLst>
              <a:ext uri="{FF2B5EF4-FFF2-40B4-BE49-F238E27FC236}">
                <a16:creationId xmlns:a16="http://schemas.microsoft.com/office/drawing/2014/main" id="{5CA631C9-FFAE-A8A0-2696-76065EC45BFE}"/>
              </a:ext>
            </a:extLst>
          </p:cNvPr>
          <p:cNvGrpSpPr/>
          <p:nvPr/>
        </p:nvGrpSpPr>
        <p:grpSpPr>
          <a:xfrm>
            <a:off x="1278487" y="2944850"/>
            <a:ext cx="466903" cy="565027"/>
            <a:chOff x="1416972" y="2522537"/>
            <a:chExt cx="543834" cy="658126"/>
          </a:xfrm>
        </p:grpSpPr>
        <p:grpSp>
          <p:nvGrpSpPr>
            <p:cNvPr id="130" name="person" descr="person">
              <a:extLst>
                <a:ext uri="{FF2B5EF4-FFF2-40B4-BE49-F238E27FC236}">
                  <a16:creationId xmlns:a16="http://schemas.microsoft.com/office/drawing/2014/main" id="{ED9FCB25-C2B5-6218-B9F0-021212D286E4}"/>
                </a:ext>
              </a:extLst>
            </p:cNvPr>
            <p:cNvGrpSpPr/>
            <p:nvPr/>
          </p:nvGrpSpPr>
          <p:grpSpPr>
            <a:xfrm>
              <a:off x="1416972" y="2522537"/>
              <a:ext cx="543834" cy="658126"/>
              <a:chOff x="5517875" y="3368919"/>
              <a:chExt cx="233375" cy="282423"/>
            </a:xfrm>
          </p:grpSpPr>
          <p:sp>
            <p:nvSpPr>
              <p:cNvPr id="132" name="Freeform: Shape 61">
                <a:extLst>
                  <a:ext uri="{FF2B5EF4-FFF2-40B4-BE49-F238E27FC236}">
                    <a16:creationId xmlns:a16="http://schemas.microsoft.com/office/drawing/2014/main" id="{535C1DDA-91C1-3F56-BAAD-F4DBE7C83F2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a:p>
            </p:txBody>
          </p:sp>
          <p:sp>
            <p:nvSpPr>
              <p:cNvPr id="133" name="Freeform: Shape 62">
                <a:extLst>
                  <a:ext uri="{FF2B5EF4-FFF2-40B4-BE49-F238E27FC236}">
                    <a16:creationId xmlns:a16="http://schemas.microsoft.com/office/drawing/2014/main" id="{461B4CC7-048E-66A6-491C-EFBB3E72D60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a:p>
            </p:txBody>
          </p:sp>
        </p:grpSp>
        <p:sp>
          <p:nvSpPr>
            <p:cNvPr id="131" name="Embed_ECCE" title="Icon of two chevron brackets around a backslash">
              <a:extLst>
                <a:ext uri="{FF2B5EF4-FFF2-40B4-BE49-F238E27FC236}">
                  <a16:creationId xmlns:a16="http://schemas.microsoft.com/office/drawing/2014/main" id="{FBD328CD-E373-1DAD-3A94-B90305AA01E4}"/>
                </a:ext>
              </a:extLst>
            </p:cNvPr>
            <p:cNvSpPr>
              <a:spLocks noChangeAspect="1" noEditPoints="1"/>
            </p:cNvSpPr>
            <p:nvPr/>
          </p:nvSpPr>
          <p:spPr bwMode="auto">
            <a:xfrm>
              <a:off x="1527352" y="2902259"/>
              <a:ext cx="323074" cy="27702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pic>
        <p:nvPicPr>
          <p:cNvPr id="134" name="Graphic 133">
            <a:extLst>
              <a:ext uri="{FF2B5EF4-FFF2-40B4-BE49-F238E27FC236}">
                <a16:creationId xmlns:a16="http://schemas.microsoft.com/office/drawing/2014/main" id="{C30F431B-D557-3CDA-28C8-050D2EC87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1248" y="2818305"/>
            <a:ext cx="0" cy="0"/>
          </a:xfrm>
          <a:prstGeom prst="rect">
            <a:avLst/>
          </a:prstGeom>
        </p:spPr>
      </p:pic>
      <p:pic>
        <p:nvPicPr>
          <p:cNvPr id="135" name="Graphic 134">
            <a:extLst>
              <a:ext uri="{FF2B5EF4-FFF2-40B4-BE49-F238E27FC236}">
                <a16:creationId xmlns:a16="http://schemas.microsoft.com/office/drawing/2014/main" id="{2EEBFFBE-5F13-6B07-8F93-C2D55C6970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3072" y="3119905"/>
            <a:ext cx="457200" cy="457200"/>
          </a:xfrm>
          <a:prstGeom prst="rect">
            <a:avLst/>
          </a:prstGeom>
        </p:spPr>
      </p:pic>
      <p:pic>
        <p:nvPicPr>
          <p:cNvPr id="136" name="Google Shape;985;p211" descr="Image">
            <a:extLst>
              <a:ext uri="{FF2B5EF4-FFF2-40B4-BE49-F238E27FC236}">
                <a16:creationId xmlns:a16="http://schemas.microsoft.com/office/drawing/2014/main" id="{C2093FFC-59AD-5C52-F2BA-1851000ADE71}"/>
              </a:ext>
            </a:extLst>
          </p:cNvPr>
          <p:cNvPicPr preferRelativeResize="0">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3906103" y="3087173"/>
            <a:ext cx="465993" cy="457200"/>
          </a:xfrm>
          <a:prstGeom prst="rect">
            <a:avLst/>
          </a:prstGeom>
          <a:noFill/>
          <a:ln>
            <a:noFill/>
          </a:ln>
        </p:spPr>
      </p:pic>
      <p:cxnSp>
        <p:nvCxnSpPr>
          <p:cNvPr id="137" name="Straight Arrow Connector 136">
            <a:extLst>
              <a:ext uri="{FF2B5EF4-FFF2-40B4-BE49-F238E27FC236}">
                <a16:creationId xmlns:a16="http://schemas.microsoft.com/office/drawing/2014/main" id="{C4426A86-A716-5BC1-421F-95035099AE52}"/>
              </a:ext>
            </a:extLst>
          </p:cNvPr>
          <p:cNvCxnSpPr>
            <a:cxnSpLocks/>
          </p:cNvCxnSpPr>
          <p:nvPr/>
        </p:nvCxnSpPr>
        <p:spPr>
          <a:xfrm>
            <a:off x="1924520" y="3413241"/>
            <a:ext cx="48371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FE40B3E-A18E-46B1-4B65-A7897D3878FB}"/>
              </a:ext>
            </a:extLst>
          </p:cNvPr>
          <p:cNvCxnSpPr>
            <a:cxnSpLocks/>
          </p:cNvCxnSpPr>
          <p:nvPr/>
        </p:nvCxnSpPr>
        <p:spPr>
          <a:xfrm>
            <a:off x="3211997" y="3377927"/>
            <a:ext cx="49164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2B319282-361D-409E-271E-A3358C7DFE97}"/>
              </a:ext>
            </a:extLst>
          </p:cNvPr>
          <p:cNvSpPr txBox="1"/>
          <p:nvPr/>
        </p:nvSpPr>
        <p:spPr>
          <a:xfrm>
            <a:off x="1111220" y="3752175"/>
            <a:ext cx="813300"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App</a:t>
            </a:r>
          </a:p>
          <a:p>
            <a:pPr algn="ctr"/>
            <a:r>
              <a:rPr lang="en-US" sz="1400" dirty="0">
                <a:gradFill>
                  <a:gsLst>
                    <a:gs pos="2917">
                      <a:schemeClr val="tx1"/>
                    </a:gs>
                    <a:gs pos="30000">
                      <a:schemeClr val="tx1"/>
                    </a:gs>
                  </a:gsLst>
                  <a:lin ang="5400000" scaled="0"/>
                </a:gradFill>
              </a:rPr>
              <a:t>Developer</a:t>
            </a:r>
          </a:p>
        </p:txBody>
      </p:sp>
      <p:sp>
        <p:nvSpPr>
          <p:cNvPr id="140" name="TextBox 139">
            <a:extLst>
              <a:ext uri="{FF2B5EF4-FFF2-40B4-BE49-F238E27FC236}">
                <a16:creationId xmlns:a16="http://schemas.microsoft.com/office/drawing/2014/main" id="{915C6DDF-3EFB-91F0-D94E-A15AAF5A3534}"/>
              </a:ext>
            </a:extLst>
          </p:cNvPr>
          <p:cNvSpPr txBox="1"/>
          <p:nvPr/>
        </p:nvSpPr>
        <p:spPr>
          <a:xfrm>
            <a:off x="2715224" y="3718227"/>
            <a:ext cx="1393203"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Use existing tools</a:t>
            </a:r>
          </a:p>
          <a:p>
            <a:pPr algn="ctr"/>
            <a:r>
              <a:rPr lang="en-US" sz="1400" dirty="0">
                <a:gradFill>
                  <a:gsLst>
                    <a:gs pos="2917">
                      <a:schemeClr val="tx1"/>
                    </a:gs>
                    <a:gs pos="30000">
                      <a:schemeClr val="tx1"/>
                    </a:gs>
                  </a:gsLst>
                  <a:lin ang="5400000" scaled="0"/>
                </a:gradFill>
              </a:rPr>
              <a:t>and practices</a:t>
            </a:r>
          </a:p>
        </p:txBody>
      </p:sp>
      <p:cxnSp>
        <p:nvCxnSpPr>
          <p:cNvPr id="143" name="Straight Arrow Connector 142">
            <a:extLst>
              <a:ext uri="{FF2B5EF4-FFF2-40B4-BE49-F238E27FC236}">
                <a16:creationId xmlns:a16="http://schemas.microsoft.com/office/drawing/2014/main" id="{587E603D-D139-77F8-5C90-42D9791BDD25}"/>
              </a:ext>
            </a:extLst>
          </p:cNvPr>
          <p:cNvCxnSpPr>
            <a:cxnSpLocks/>
          </p:cNvCxnSpPr>
          <p:nvPr/>
        </p:nvCxnSpPr>
        <p:spPr>
          <a:xfrm>
            <a:off x="4541837" y="3365588"/>
            <a:ext cx="609600"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3E543F4D-BF22-C9E8-5CE8-A95A1F84401A}"/>
              </a:ext>
            </a:extLst>
          </p:cNvPr>
          <p:cNvSpPr/>
          <p:nvPr/>
        </p:nvSpPr>
        <p:spPr bwMode="auto">
          <a:xfrm>
            <a:off x="2006125" y="2992254"/>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1</a:t>
            </a:r>
          </a:p>
        </p:txBody>
      </p:sp>
      <p:sp>
        <p:nvSpPr>
          <p:cNvPr id="147" name="Oval 146">
            <a:extLst>
              <a:ext uri="{FF2B5EF4-FFF2-40B4-BE49-F238E27FC236}">
                <a16:creationId xmlns:a16="http://schemas.microsoft.com/office/drawing/2014/main" id="{DB5BF317-C968-3B07-C93B-236A83BE0AD3}"/>
              </a:ext>
            </a:extLst>
          </p:cNvPr>
          <p:cNvSpPr/>
          <p:nvPr/>
        </p:nvSpPr>
        <p:spPr bwMode="auto">
          <a:xfrm>
            <a:off x="3363154" y="2989440"/>
            <a:ext cx="253752" cy="253752"/>
          </a:xfrm>
          <a:prstGeom prst="ellipse">
            <a:avLst/>
          </a:prstGeom>
          <a:solidFill>
            <a:srgbClr val="58E9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bg1"/>
                </a:solidFill>
                <a:latin typeface="+mj-lt"/>
                <a:ea typeface="Segoe UI" pitchFamily="34" charset="0"/>
                <a:cs typeface="Segoe UI" pitchFamily="34" charset="0"/>
              </a:rPr>
              <a:t>2</a:t>
            </a:r>
          </a:p>
        </p:txBody>
      </p:sp>
      <p:sp>
        <p:nvSpPr>
          <p:cNvPr id="152" name="Rectangle 151">
            <a:extLst>
              <a:ext uri="{FF2B5EF4-FFF2-40B4-BE49-F238E27FC236}">
                <a16:creationId xmlns:a16="http://schemas.microsoft.com/office/drawing/2014/main" id="{EDEB14FD-27CE-9B1B-6CF6-A6244FA6FFC8}"/>
              </a:ext>
            </a:extLst>
          </p:cNvPr>
          <p:cNvSpPr/>
          <p:nvPr/>
        </p:nvSpPr>
        <p:spPr bwMode="auto">
          <a:xfrm>
            <a:off x="5303837" y="1547584"/>
            <a:ext cx="6053506" cy="1066800"/>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102EC619-A2FE-342E-4BCA-0024EB62E876}"/>
              </a:ext>
            </a:extLst>
          </p:cNvPr>
          <p:cNvSpPr txBox="1"/>
          <p:nvPr/>
        </p:nvSpPr>
        <p:spPr>
          <a:xfrm>
            <a:off x="5684837" y="1439862"/>
            <a:ext cx="3152273"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latin typeface="+mj-lt"/>
              </a:rPr>
              <a:t>Azure Arc-enabled application services</a:t>
            </a:r>
          </a:p>
        </p:txBody>
      </p:sp>
      <p:pic>
        <p:nvPicPr>
          <p:cNvPr id="154" name="Graphic 153">
            <a:extLst>
              <a:ext uri="{FF2B5EF4-FFF2-40B4-BE49-F238E27FC236}">
                <a16:creationId xmlns:a16="http://schemas.microsoft.com/office/drawing/2014/main" id="{3C5F0215-0562-42B5-5F8B-85ABD23659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7237" y="1852384"/>
            <a:ext cx="457200" cy="457200"/>
          </a:xfrm>
          <a:prstGeom prst="rect">
            <a:avLst/>
          </a:prstGeom>
        </p:spPr>
      </p:pic>
      <p:pic>
        <p:nvPicPr>
          <p:cNvPr id="155" name="Graphic 154">
            <a:extLst>
              <a:ext uri="{FF2B5EF4-FFF2-40B4-BE49-F238E27FC236}">
                <a16:creationId xmlns:a16="http://schemas.microsoft.com/office/drawing/2014/main" id="{A6352D42-04C8-5A52-9597-4879D6AD0C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82731" y="1852384"/>
            <a:ext cx="457200" cy="457200"/>
          </a:xfrm>
          <a:prstGeom prst="rect">
            <a:avLst/>
          </a:prstGeom>
        </p:spPr>
      </p:pic>
      <p:pic>
        <p:nvPicPr>
          <p:cNvPr id="141" name="Graphic 140">
            <a:extLst>
              <a:ext uri="{FF2B5EF4-FFF2-40B4-BE49-F238E27FC236}">
                <a16:creationId xmlns:a16="http://schemas.microsoft.com/office/drawing/2014/main" id="{60CA8E2E-5E43-8967-7296-100DE7945E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28225" y="1852384"/>
            <a:ext cx="457200" cy="457200"/>
          </a:xfrm>
          <a:prstGeom prst="rect">
            <a:avLst/>
          </a:prstGeom>
        </p:spPr>
      </p:pic>
      <p:pic>
        <p:nvPicPr>
          <p:cNvPr id="144" name="Graphic 143">
            <a:extLst>
              <a:ext uri="{FF2B5EF4-FFF2-40B4-BE49-F238E27FC236}">
                <a16:creationId xmlns:a16="http://schemas.microsoft.com/office/drawing/2014/main" id="{7DC64B3B-D2F0-0BA7-D9FB-3DCD495036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73719" y="1852384"/>
            <a:ext cx="457200" cy="457200"/>
          </a:xfrm>
          <a:prstGeom prst="rect">
            <a:avLst/>
          </a:prstGeom>
        </p:spPr>
      </p:pic>
      <p:pic>
        <p:nvPicPr>
          <p:cNvPr id="157" name="Graphic 156">
            <a:extLst>
              <a:ext uri="{FF2B5EF4-FFF2-40B4-BE49-F238E27FC236}">
                <a16:creationId xmlns:a16="http://schemas.microsoft.com/office/drawing/2014/main" id="{5D2CE952-4AA3-D581-9BBC-587CC7DA12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19213" y="1852384"/>
            <a:ext cx="457200" cy="457200"/>
          </a:xfrm>
          <a:prstGeom prst="rect">
            <a:avLst/>
          </a:prstGeom>
        </p:spPr>
      </p:pic>
      <p:sp>
        <p:nvSpPr>
          <p:cNvPr id="164" name="Rectangle 163">
            <a:extLst>
              <a:ext uri="{FF2B5EF4-FFF2-40B4-BE49-F238E27FC236}">
                <a16:creationId xmlns:a16="http://schemas.microsoft.com/office/drawing/2014/main" id="{8F306BBF-5065-7EE2-AB77-346A662BC340}"/>
              </a:ext>
            </a:extLst>
          </p:cNvPr>
          <p:cNvSpPr/>
          <p:nvPr/>
        </p:nvSpPr>
        <p:spPr bwMode="auto">
          <a:xfrm>
            <a:off x="5303837" y="2854361"/>
            <a:ext cx="3124200" cy="1066800"/>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TextBox 164">
            <a:extLst>
              <a:ext uri="{FF2B5EF4-FFF2-40B4-BE49-F238E27FC236}">
                <a16:creationId xmlns:a16="http://schemas.microsoft.com/office/drawing/2014/main" id="{A103DAA1-1665-E300-2864-F983FB0B54AB}"/>
              </a:ext>
            </a:extLst>
          </p:cNvPr>
          <p:cNvSpPr txBox="1"/>
          <p:nvPr/>
        </p:nvSpPr>
        <p:spPr>
          <a:xfrm>
            <a:off x="5532437" y="2746639"/>
            <a:ext cx="2608856"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latin typeface="+mj-lt"/>
              </a:rPr>
              <a:t>Azure Arc-enabled data services</a:t>
            </a:r>
          </a:p>
        </p:txBody>
      </p:sp>
      <p:pic>
        <p:nvPicPr>
          <p:cNvPr id="159" name="Graphic 158">
            <a:extLst>
              <a:ext uri="{FF2B5EF4-FFF2-40B4-BE49-F238E27FC236}">
                <a16:creationId xmlns:a16="http://schemas.microsoft.com/office/drawing/2014/main" id="{038A2B0F-A904-4B3C-FABB-E241858A67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33392" y="3178226"/>
            <a:ext cx="457200" cy="457200"/>
          </a:xfrm>
          <a:prstGeom prst="rect">
            <a:avLst/>
          </a:prstGeom>
        </p:spPr>
      </p:pic>
      <p:pic>
        <p:nvPicPr>
          <p:cNvPr id="161" name="Graphic 160">
            <a:extLst>
              <a:ext uri="{FF2B5EF4-FFF2-40B4-BE49-F238E27FC236}">
                <a16:creationId xmlns:a16="http://schemas.microsoft.com/office/drawing/2014/main" id="{9F8D60D8-2BA9-79A4-86F2-F85533F38D0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82731" y="3178226"/>
            <a:ext cx="457200" cy="457200"/>
          </a:xfrm>
          <a:prstGeom prst="rect">
            <a:avLst/>
          </a:prstGeom>
        </p:spPr>
      </p:pic>
      <p:sp>
        <p:nvSpPr>
          <p:cNvPr id="175" name="Rectangle 174">
            <a:extLst>
              <a:ext uri="{FF2B5EF4-FFF2-40B4-BE49-F238E27FC236}">
                <a16:creationId xmlns:a16="http://schemas.microsoft.com/office/drawing/2014/main" id="{8584371E-0D23-D1D1-31BF-92CFB0AD0184}"/>
              </a:ext>
            </a:extLst>
          </p:cNvPr>
          <p:cNvSpPr/>
          <p:nvPr/>
        </p:nvSpPr>
        <p:spPr bwMode="auto">
          <a:xfrm>
            <a:off x="8530754" y="2854361"/>
            <a:ext cx="2837268" cy="1066800"/>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TextBox 175">
            <a:extLst>
              <a:ext uri="{FF2B5EF4-FFF2-40B4-BE49-F238E27FC236}">
                <a16:creationId xmlns:a16="http://schemas.microsoft.com/office/drawing/2014/main" id="{C638DF60-0F85-8249-F1D7-09490690FF31}"/>
              </a:ext>
            </a:extLst>
          </p:cNvPr>
          <p:cNvSpPr txBox="1"/>
          <p:nvPr/>
        </p:nvSpPr>
        <p:spPr>
          <a:xfrm>
            <a:off x="8656637" y="2746639"/>
            <a:ext cx="2506264"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latin typeface="+mj-lt"/>
              </a:rPr>
              <a:t>Azure Arc-enabled ML services</a:t>
            </a:r>
          </a:p>
        </p:txBody>
      </p:sp>
      <p:pic>
        <p:nvPicPr>
          <p:cNvPr id="180" name="Graphic 179">
            <a:extLst>
              <a:ext uri="{FF2B5EF4-FFF2-40B4-BE49-F238E27FC236}">
                <a16:creationId xmlns:a16="http://schemas.microsoft.com/office/drawing/2014/main" id="{021E41B4-DC66-236D-506F-8BB4A0A888B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93497" y="3147784"/>
            <a:ext cx="457200" cy="457200"/>
          </a:xfrm>
          <a:prstGeom prst="rect">
            <a:avLst/>
          </a:prstGeom>
        </p:spPr>
      </p:pic>
      <p:sp>
        <p:nvSpPr>
          <p:cNvPr id="187" name="Rectangle 186">
            <a:extLst>
              <a:ext uri="{FF2B5EF4-FFF2-40B4-BE49-F238E27FC236}">
                <a16:creationId xmlns:a16="http://schemas.microsoft.com/office/drawing/2014/main" id="{37C56D4D-550F-B438-125E-98E9A26BEFF7}"/>
              </a:ext>
            </a:extLst>
          </p:cNvPr>
          <p:cNvSpPr/>
          <p:nvPr/>
        </p:nvSpPr>
        <p:spPr bwMode="auto">
          <a:xfrm>
            <a:off x="5314516" y="4140197"/>
            <a:ext cx="6053506" cy="1066800"/>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B3D26177-6BB8-854D-8265-FC6D666AA544}"/>
              </a:ext>
            </a:extLst>
          </p:cNvPr>
          <p:cNvSpPr txBox="1"/>
          <p:nvPr/>
        </p:nvSpPr>
        <p:spPr>
          <a:xfrm>
            <a:off x="5695516" y="4032475"/>
            <a:ext cx="2656176"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latin typeface="+mj-lt"/>
              </a:rPr>
              <a:t>Azure Arc-enabled infrastructure</a:t>
            </a:r>
          </a:p>
        </p:txBody>
      </p:sp>
      <p:cxnSp>
        <p:nvCxnSpPr>
          <p:cNvPr id="183" name="Straight Connector 182">
            <a:extLst>
              <a:ext uri="{FF2B5EF4-FFF2-40B4-BE49-F238E27FC236}">
                <a16:creationId xmlns:a16="http://schemas.microsoft.com/office/drawing/2014/main" id="{83FB02F8-398F-7A3A-BB8A-E1DE9A18D22F}"/>
              </a:ext>
            </a:extLst>
          </p:cNvPr>
          <p:cNvCxnSpPr/>
          <p:nvPr/>
        </p:nvCxnSpPr>
        <p:spPr>
          <a:xfrm>
            <a:off x="5314516" y="5707062"/>
            <a:ext cx="6053506"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5717E857-AA78-91E3-6704-EA5ED5E5D4D9}"/>
              </a:ext>
            </a:extLst>
          </p:cNvPr>
          <p:cNvSpPr/>
          <p:nvPr/>
        </p:nvSpPr>
        <p:spPr bwMode="auto">
          <a:xfrm>
            <a:off x="7311554" y="5427989"/>
            <a:ext cx="2400300" cy="539750"/>
          </a:xfrm>
          <a:prstGeom prst="rect">
            <a:avLst/>
          </a:prstGeom>
          <a:solidFill>
            <a:srgbClr val="000000"/>
          </a:solidFill>
          <a:ln w="15875">
            <a:no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0" name="Group 199">
            <a:extLst>
              <a:ext uri="{FF2B5EF4-FFF2-40B4-BE49-F238E27FC236}">
                <a16:creationId xmlns:a16="http://schemas.microsoft.com/office/drawing/2014/main" id="{72E3D0E4-5A1C-0C98-0CD2-7A05ECADBAAC}"/>
              </a:ext>
            </a:extLst>
          </p:cNvPr>
          <p:cNvGrpSpPr/>
          <p:nvPr/>
        </p:nvGrpSpPr>
        <p:grpSpPr>
          <a:xfrm>
            <a:off x="7626642" y="5446941"/>
            <a:ext cx="1808223" cy="539750"/>
            <a:chOff x="5151437" y="3913187"/>
            <a:chExt cx="1808223" cy="539750"/>
          </a:xfrm>
        </p:grpSpPr>
        <p:pic>
          <p:nvPicPr>
            <p:cNvPr id="201" name="Graphic 200">
              <a:extLst>
                <a:ext uri="{FF2B5EF4-FFF2-40B4-BE49-F238E27FC236}">
                  <a16:creationId xmlns:a16="http://schemas.microsoft.com/office/drawing/2014/main" id="{B317F794-7DFF-AC13-EF9B-399F6F3A49C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51437" y="3913187"/>
              <a:ext cx="539750" cy="539750"/>
            </a:xfrm>
            <a:prstGeom prst="rect">
              <a:avLst/>
            </a:prstGeom>
          </p:spPr>
        </p:pic>
        <p:sp>
          <p:nvSpPr>
            <p:cNvPr id="202" name="TextBox 201">
              <a:extLst>
                <a:ext uri="{FF2B5EF4-FFF2-40B4-BE49-F238E27FC236}">
                  <a16:creationId xmlns:a16="http://schemas.microsoft.com/office/drawing/2014/main" id="{9D5AA064-EC08-0738-BD82-605993A3DD79}"/>
                </a:ext>
              </a:extLst>
            </p:cNvPr>
            <p:cNvSpPr txBox="1"/>
            <p:nvPr/>
          </p:nvSpPr>
          <p:spPr>
            <a:xfrm>
              <a:off x="5837237" y="4010222"/>
              <a:ext cx="112242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Azure Arc</a:t>
              </a:r>
            </a:p>
          </p:txBody>
        </p:sp>
      </p:grpSp>
      <p:sp>
        <p:nvSpPr>
          <p:cNvPr id="184" name="TextBox 183">
            <a:extLst>
              <a:ext uri="{FF2B5EF4-FFF2-40B4-BE49-F238E27FC236}">
                <a16:creationId xmlns:a16="http://schemas.microsoft.com/office/drawing/2014/main" id="{5432C128-E449-1010-68F6-02802ED54E28}"/>
              </a:ext>
            </a:extLst>
          </p:cNvPr>
          <p:cNvSpPr txBox="1"/>
          <p:nvPr/>
        </p:nvSpPr>
        <p:spPr>
          <a:xfrm>
            <a:off x="7084693" y="6178979"/>
            <a:ext cx="286469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On-premises </a:t>
            </a:r>
            <a:r>
              <a:rPr lang="en-US" sz="2000" dirty="0">
                <a:solidFill>
                  <a:schemeClr val="bg1">
                    <a:lumMod val="50000"/>
                    <a:lumOff val="50000"/>
                  </a:schemeClr>
                </a:solidFill>
              </a:rPr>
              <a:t>|</a:t>
            </a:r>
            <a:r>
              <a:rPr lang="en-US" sz="2000" dirty="0">
                <a:gradFill>
                  <a:gsLst>
                    <a:gs pos="2917">
                      <a:schemeClr val="tx1"/>
                    </a:gs>
                    <a:gs pos="30000">
                      <a:schemeClr val="tx1"/>
                    </a:gs>
                  </a:gsLst>
                  <a:lin ang="5400000" scaled="0"/>
                </a:gradFill>
              </a:rPr>
              <a:t> AWS </a:t>
            </a:r>
            <a:r>
              <a:rPr lang="en-US" sz="2000" dirty="0">
                <a:solidFill>
                  <a:schemeClr val="bg1">
                    <a:lumMod val="50000"/>
                    <a:lumOff val="50000"/>
                  </a:schemeClr>
                </a:solidFill>
              </a:rPr>
              <a:t>|</a:t>
            </a:r>
            <a:r>
              <a:rPr lang="en-US" sz="2000" dirty="0">
                <a:gradFill>
                  <a:gsLst>
                    <a:gs pos="2917">
                      <a:schemeClr val="tx1"/>
                    </a:gs>
                    <a:gs pos="30000">
                      <a:schemeClr val="tx1"/>
                    </a:gs>
                  </a:gsLst>
                  <a:lin ang="5400000" scaled="0"/>
                </a:gradFill>
              </a:rPr>
              <a:t> GCP</a:t>
            </a:r>
          </a:p>
        </p:txBody>
      </p:sp>
      <p:pic>
        <p:nvPicPr>
          <p:cNvPr id="2" name="Picture 1">
            <a:extLst>
              <a:ext uri="{FF2B5EF4-FFF2-40B4-BE49-F238E27FC236}">
                <a16:creationId xmlns:a16="http://schemas.microsoft.com/office/drawing/2014/main" id="{D9EB1524-71ED-3165-97FB-E8666BA1802C}"/>
              </a:ext>
            </a:extLst>
          </p:cNvPr>
          <p:cNvPicPr>
            <a:picLocks noChangeAspect="1"/>
          </p:cNvPicPr>
          <p:nvPr/>
        </p:nvPicPr>
        <p:blipFill>
          <a:blip r:embed="rId25"/>
          <a:stretch>
            <a:fillRect/>
          </a:stretch>
        </p:blipFill>
        <p:spPr>
          <a:xfrm>
            <a:off x="5716013" y="4333662"/>
            <a:ext cx="5499100" cy="774700"/>
          </a:xfrm>
          <a:prstGeom prst="rect">
            <a:avLst/>
          </a:prstGeom>
        </p:spPr>
      </p:pic>
    </p:spTree>
    <p:extLst>
      <p:ext uri="{BB962C8B-B14F-4D97-AF65-F5344CB8AC3E}">
        <p14:creationId xmlns:p14="http://schemas.microsoft.com/office/powerpoint/2010/main" val="3396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449262"/>
            <a:ext cx="11239464" cy="565027"/>
          </a:xfrm>
        </p:spPr>
        <p:txBody>
          <a:bodyPr/>
          <a:lstStyle/>
          <a:p>
            <a:pPr lvl="0" algn="ctr"/>
            <a:r>
              <a:rPr lang="en-US" dirty="0"/>
              <a:t>An AI healthcare system</a:t>
            </a:r>
          </a:p>
        </p:txBody>
      </p:sp>
      <p:grpSp>
        <p:nvGrpSpPr>
          <p:cNvPr id="7" name="Group 6">
            <a:extLst>
              <a:ext uri="{FF2B5EF4-FFF2-40B4-BE49-F238E27FC236}">
                <a16:creationId xmlns:a16="http://schemas.microsoft.com/office/drawing/2014/main" id="{F8827523-6E0C-533B-923C-0939AFEE3C0D}"/>
              </a:ext>
            </a:extLst>
          </p:cNvPr>
          <p:cNvGrpSpPr/>
          <p:nvPr/>
        </p:nvGrpSpPr>
        <p:grpSpPr>
          <a:xfrm>
            <a:off x="1417637" y="3786479"/>
            <a:ext cx="415014" cy="369217"/>
            <a:chOff x="2179637" y="3278643"/>
            <a:chExt cx="415014" cy="369217"/>
          </a:xfrm>
        </p:grpSpPr>
        <p:grpSp>
          <p:nvGrpSpPr>
            <p:cNvPr id="6" name="Group 5">
              <a:extLst>
                <a:ext uri="{FF2B5EF4-FFF2-40B4-BE49-F238E27FC236}">
                  <a16:creationId xmlns:a16="http://schemas.microsoft.com/office/drawing/2014/main" id="{C484521B-CE2F-A3FB-1610-2079DB75896A}"/>
                </a:ext>
              </a:extLst>
            </p:cNvPr>
            <p:cNvGrpSpPr/>
            <p:nvPr/>
          </p:nvGrpSpPr>
          <p:grpSpPr>
            <a:xfrm>
              <a:off x="2179637" y="3382397"/>
              <a:ext cx="207507" cy="265463"/>
              <a:chOff x="1343569" y="3355699"/>
              <a:chExt cx="207507" cy="265463"/>
            </a:xfrm>
          </p:grpSpPr>
          <p:sp>
            <p:nvSpPr>
              <p:cNvPr id="20" name="Freeform: Shape 37">
                <a:extLst>
                  <a:ext uri="{FF2B5EF4-FFF2-40B4-BE49-F238E27FC236}">
                    <a16:creationId xmlns:a16="http://schemas.microsoft.com/office/drawing/2014/main" id="{D9715581-B95C-5993-3A8E-02F88F95F04D}"/>
                  </a:ext>
                </a:extLst>
              </p:cNvPr>
              <p:cNvSpPr/>
              <p:nvPr/>
            </p:nvSpPr>
            <p:spPr>
              <a:xfrm>
                <a:off x="1343569" y="3517408"/>
                <a:ext cx="207507" cy="103754"/>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48">
                <a:extLst>
                  <a:ext uri="{FF2B5EF4-FFF2-40B4-BE49-F238E27FC236}">
                    <a16:creationId xmlns:a16="http://schemas.microsoft.com/office/drawing/2014/main" id="{3478ACBD-109F-F63F-1BBF-D47D2C93294E}"/>
                  </a:ext>
                </a:extLst>
              </p:cNvPr>
              <p:cNvSpPr/>
              <p:nvPr/>
            </p:nvSpPr>
            <p:spPr>
              <a:xfrm>
                <a:off x="1384768" y="3355699"/>
                <a:ext cx="119715" cy="119715"/>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A7B74FA8-2145-9886-59F1-F47041F5279A}"/>
                </a:ext>
              </a:extLst>
            </p:cNvPr>
            <p:cNvGrpSpPr/>
            <p:nvPr/>
          </p:nvGrpSpPr>
          <p:grpSpPr>
            <a:xfrm>
              <a:off x="2387144" y="3278643"/>
              <a:ext cx="207507" cy="265463"/>
              <a:chOff x="1343569" y="3355699"/>
              <a:chExt cx="207507" cy="265463"/>
            </a:xfrm>
          </p:grpSpPr>
          <p:sp>
            <p:nvSpPr>
              <p:cNvPr id="26" name="Freeform: Shape 37">
                <a:extLst>
                  <a:ext uri="{FF2B5EF4-FFF2-40B4-BE49-F238E27FC236}">
                    <a16:creationId xmlns:a16="http://schemas.microsoft.com/office/drawing/2014/main" id="{070FA2F6-488B-BE03-ECF0-4E6F964FE22A}"/>
                  </a:ext>
                </a:extLst>
              </p:cNvPr>
              <p:cNvSpPr/>
              <p:nvPr/>
            </p:nvSpPr>
            <p:spPr>
              <a:xfrm>
                <a:off x="1343569" y="3517408"/>
                <a:ext cx="207507" cy="103754"/>
              </a:xfrm>
              <a:custGeom>
                <a:avLst/>
                <a:gdLst>
                  <a:gd name="connsiteX0" fmla="*/ 68105 w 136373"/>
                  <a:gd name="connsiteY0" fmla="*/ 2131 h 68186"/>
                  <a:gd name="connsiteX1" fmla="*/ 2131 w 136373"/>
                  <a:gd name="connsiteY1" fmla="*/ 68105 h 68186"/>
                  <a:gd name="connsiteX2" fmla="*/ 135130 w 136373"/>
                  <a:gd name="connsiteY2" fmla="*/ 68105 h 68186"/>
                  <a:gd name="connsiteX3" fmla="*/ 68105 w 136373"/>
                  <a:gd name="connsiteY3" fmla="*/ 2131 h 68186"/>
                </a:gdLst>
                <a:ahLst/>
                <a:cxnLst>
                  <a:cxn ang="0">
                    <a:pos x="connsiteX0" y="connsiteY0"/>
                  </a:cxn>
                  <a:cxn ang="0">
                    <a:pos x="connsiteX1" y="connsiteY1"/>
                  </a:cxn>
                  <a:cxn ang="0">
                    <a:pos x="connsiteX2" y="connsiteY2"/>
                  </a:cxn>
                  <a:cxn ang="0">
                    <a:pos x="connsiteX3" y="connsiteY3"/>
                  </a:cxn>
                </a:cxnLst>
                <a:rect l="l" t="t" r="r" b="b"/>
                <a:pathLst>
                  <a:path w="136373" h="68186">
                    <a:moveTo>
                      <a:pt x="68105" y="2131"/>
                    </a:moveTo>
                    <a:cubicBezTo>
                      <a:pt x="31570" y="2131"/>
                      <a:pt x="2131" y="31569"/>
                      <a:pt x="2131" y="68105"/>
                    </a:cubicBezTo>
                    <a:lnTo>
                      <a:pt x="135130" y="68105"/>
                    </a:lnTo>
                    <a:cubicBezTo>
                      <a:pt x="134079" y="31569"/>
                      <a:pt x="104640" y="2131"/>
                      <a:pt x="68105" y="2131"/>
                    </a:cubicBezTo>
                    <a:close/>
                  </a:path>
                </a:pathLst>
              </a:custGeom>
              <a:solidFill>
                <a:srgbClr val="3BD1FC"/>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48">
                <a:extLst>
                  <a:ext uri="{FF2B5EF4-FFF2-40B4-BE49-F238E27FC236}">
                    <a16:creationId xmlns:a16="http://schemas.microsoft.com/office/drawing/2014/main" id="{80849C9C-3874-FEF7-BEDF-9496AC1B9664}"/>
                  </a:ext>
                </a:extLst>
              </p:cNvPr>
              <p:cNvSpPr/>
              <p:nvPr/>
            </p:nvSpPr>
            <p:spPr>
              <a:xfrm>
                <a:off x="1384768" y="3355699"/>
                <a:ext cx="119715" cy="119715"/>
              </a:xfrm>
              <a:custGeom>
                <a:avLst/>
                <a:gdLst>
                  <a:gd name="connsiteX0" fmla="*/ 41558 w 78677"/>
                  <a:gd name="connsiteY0" fmla="*/ 80984 h 78676"/>
                  <a:gd name="connsiteX1" fmla="*/ 80984 w 78677"/>
                  <a:gd name="connsiteY1" fmla="*/ 41557 h 78676"/>
                  <a:gd name="connsiteX2" fmla="*/ 41558 w 78677"/>
                  <a:gd name="connsiteY2" fmla="*/ 2131 h 78676"/>
                  <a:gd name="connsiteX3" fmla="*/ 2131 w 78677"/>
                  <a:gd name="connsiteY3" fmla="*/ 41557 h 78676"/>
                  <a:gd name="connsiteX4" fmla="*/ 41558 w 78677"/>
                  <a:gd name="connsiteY4" fmla="*/ 80984 h 7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77" h="78676">
                    <a:moveTo>
                      <a:pt x="41558" y="80984"/>
                    </a:moveTo>
                    <a:cubicBezTo>
                      <a:pt x="63549" y="80984"/>
                      <a:pt x="80984" y="63549"/>
                      <a:pt x="80984" y="41557"/>
                    </a:cubicBezTo>
                    <a:cubicBezTo>
                      <a:pt x="80984" y="19566"/>
                      <a:pt x="63549" y="2131"/>
                      <a:pt x="41558" y="2131"/>
                    </a:cubicBezTo>
                    <a:cubicBezTo>
                      <a:pt x="19566" y="2131"/>
                      <a:pt x="2131" y="19566"/>
                      <a:pt x="2131" y="41557"/>
                    </a:cubicBezTo>
                    <a:cubicBezTo>
                      <a:pt x="2131" y="63549"/>
                      <a:pt x="19566" y="80984"/>
                      <a:pt x="41558" y="80984"/>
                    </a:cubicBezTo>
                    <a:close/>
                  </a:path>
                </a:pathLst>
              </a:custGeom>
              <a:solidFill>
                <a:srgbClr val="3BD1FC"/>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9" name="Graphic 8">
            <a:extLst>
              <a:ext uri="{FF2B5EF4-FFF2-40B4-BE49-F238E27FC236}">
                <a16:creationId xmlns:a16="http://schemas.microsoft.com/office/drawing/2014/main" id="{2A2467C2-017F-9EB9-56FF-F485B40A8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7751" y="3727434"/>
            <a:ext cx="565027" cy="565027"/>
          </a:xfrm>
          <a:prstGeom prst="rect">
            <a:avLst/>
          </a:prstGeom>
        </p:spPr>
      </p:pic>
      <p:sp>
        <p:nvSpPr>
          <p:cNvPr id="10" name="TextBox 9">
            <a:extLst>
              <a:ext uri="{FF2B5EF4-FFF2-40B4-BE49-F238E27FC236}">
                <a16:creationId xmlns:a16="http://schemas.microsoft.com/office/drawing/2014/main" id="{24844D9A-A7CF-885E-9F50-93CD5D5E9193}"/>
              </a:ext>
            </a:extLst>
          </p:cNvPr>
          <p:cNvSpPr txBox="1"/>
          <p:nvPr/>
        </p:nvSpPr>
        <p:spPr>
          <a:xfrm>
            <a:off x="2354322" y="4632617"/>
            <a:ext cx="79188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Mobile</a:t>
            </a:r>
          </a:p>
        </p:txBody>
      </p:sp>
      <p:cxnSp>
        <p:nvCxnSpPr>
          <p:cNvPr id="31" name="Straight Arrow Connector 30">
            <a:extLst>
              <a:ext uri="{FF2B5EF4-FFF2-40B4-BE49-F238E27FC236}">
                <a16:creationId xmlns:a16="http://schemas.microsoft.com/office/drawing/2014/main" id="{C2C54C90-41BD-190E-3B3F-4683A8843EF7}"/>
              </a:ext>
            </a:extLst>
          </p:cNvPr>
          <p:cNvCxnSpPr>
            <a:cxnSpLocks/>
            <a:endCxn id="9" idx="1"/>
          </p:cNvCxnSpPr>
          <p:nvPr/>
        </p:nvCxnSpPr>
        <p:spPr>
          <a:xfrm>
            <a:off x="1951037" y="4009948"/>
            <a:ext cx="516714"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ABF94C-0F75-8442-BE26-03FE51A00F3F}"/>
              </a:ext>
            </a:extLst>
          </p:cNvPr>
          <p:cNvSpPr/>
          <p:nvPr/>
        </p:nvSpPr>
        <p:spPr>
          <a:xfrm>
            <a:off x="5456237" y="4210746"/>
            <a:ext cx="5867400" cy="2563115"/>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rPr>
              <a:t>Store location with Azure Arc</a:t>
            </a:r>
          </a:p>
        </p:txBody>
      </p:sp>
      <p:sp>
        <p:nvSpPr>
          <p:cNvPr id="44" name="Rectangle 43">
            <a:extLst>
              <a:ext uri="{FF2B5EF4-FFF2-40B4-BE49-F238E27FC236}">
                <a16:creationId xmlns:a16="http://schemas.microsoft.com/office/drawing/2014/main" id="{E45535E4-E595-E4F2-B7AF-8CDF1A3A0D21}"/>
              </a:ext>
            </a:extLst>
          </p:cNvPr>
          <p:cNvSpPr/>
          <p:nvPr/>
        </p:nvSpPr>
        <p:spPr bwMode="auto">
          <a:xfrm>
            <a:off x="5456237" y="1653178"/>
            <a:ext cx="5867400" cy="2324913"/>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F0A2BADF-87B9-8091-BC1A-6E1881C93D62}"/>
              </a:ext>
            </a:extLst>
          </p:cNvPr>
          <p:cNvSpPr txBox="1"/>
          <p:nvPr/>
        </p:nvSpPr>
        <p:spPr>
          <a:xfrm>
            <a:off x="5710486" y="1534746"/>
            <a:ext cx="1885966"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latin typeface="+mj-lt"/>
              </a:rPr>
              <a:t>Azure: Corporate office</a:t>
            </a:r>
          </a:p>
        </p:txBody>
      </p:sp>
      <p:pic>
        <p:nvPicPr>
          <p:cNvPr id="14" name="Graphic 13">
            <a:extLst>
              <a:ext uri="{FF2B5EF4-FFF2-40B4-BE49-F238E27FC236}">
                <a16:creationId xmlns:a16="http://schemas.microsoft.com/office/drawing/2014/main" id="{A1923BAD-2D32-3C38-EF3D-17C64CB95C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5357" y="2473185"/>
            <a:ext cx="365760" cy="365760"/>
          </a:xfrm>
          <a:prstGeom prst="rect">
            <a:avLst/>
          </a:prstGeom>
        </p:spPr>
      </p:pic>
      <p:sp>
        <p:nvSpPr>
          <p:cNvPr id="48" name="TextBox 47">
            <a:extLst>
              <a:ext uri="{FF2B5EF4-FFF2-40B4-BE49-F238E27FC236}">
                <a16:creationId xmlns:a16="http://schemas.microsoft.com/office/drawing/2014/main" id="{DA737FB3-D4EE-F2DE-5660-ADC31ACEF5B3}"/>
              </a:ext>
            </a:extLst>
          </p:cNvPr>
          <p:cNvSpPr txBox="1"/>
          <p:nvPr/>
        </p:nvSpPr>
        <p:spPr>
          <a:xfrm>
            <a:off x="5745767" y="3136581"/>
            <a:ext cx="944939"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App Service</a:t>
            </a:r>
          </a:p>
        </p:txBody>
      </p:sp>
      <p:pic>
        <p:nvPicPr>
          <p:cNvPr id="29" name="Graphic 28">
            <a:extLst>
              <a:ext uri="{FF2B5EF4-FFF2-40B4-BE49-F238E27FC236}">
                <a16:creationId xmlns:a16="http://schemas.microsoft.com/office/drawing/2014/main" id="{8BD2ACE5-FB73-DDBA-B0D0-20D8D09215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35587" y="2445745"/>
            <a:ext cx="457200" cy="457200"/>
          </a:xfrm>
          <a:prstGeom prst="rect">
            <a:avLst/>
          </a:prstGeom>
        </p:spPr>
      </p:pic>
      <p:sp>
        <p:nvSpPr>
          <p:cNvPr id="51" name="Left Bracket 50">
            <a:extLst>
              <a:ext uri="{FF2B5EF4-FFF2-40B4-BE49-F238E27FC236}">
                <a16:creationId xmlns:a16="http://schemas.microsoft.com/office/drawing/2014/main" id="{4096E397-3E5F-AFEF-8009-9BEB9CA118F8}"/>
              </a:ext>
            </a:extLst>
          </p:cNvPr>
          <p:cNvSpPr/>
          <p:nvPr/>
        </p:nvSpPr>
        <p:spPr>
          <a:xfrm>
            <a:off x="4178358" y="2659062"/>
            <a:ext cx="1730249" cy="2702109"/>
          </a:xfrm>
          <a:prstGeom prst="leftBracket">
            <a:avLst>
              <a:gd name="adj" fmla="val 0"/>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6D288DD9-6608-3FCA-DEF2-75931942221A}"/>
              </a:ext>
            </a:extLst>
          </p:cNvPr>
          <p:cNvCxnSpPr>
            <a:cxnSpLocks/>
            <a:stCxn id="9" idx="3"/>
            <a:endCxn id="51" idx="1"/>
          </p:cNvCxnSpPr>
          <p:nvPr/>
        </p:nvCxnSpPr>
        <p:spPr>
          <a:xfrm>
            <a:off x="3032778" y="4009948"/>
            <a:ext cx="1145580" cy="169"/>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036FC9D-3F9F-15E7-E9FF-200AC96553F1}"/>
              </a:ext>
            </a:extLst>
          </p:cNvPr>
          <p:cNvCxnSpPr>
            <a:cxnSpLocks/>
          </p:cNvCxnSpPr>
          <p:nvPr/>
        </p:nvCxnSpPr>
        <p:spPr>
          <a:xfrm>
            <a:off x="6493280" y="2659062"/>
            <a:ext cx="71555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58E49D50-4682-A161-640D-676C435BB1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1429" y="2095511"/>
            <a:ext cx="457200" cy="457200"/>
          </a:xfrm>
          <a:prstGeom prst="rect">
            <a:avLst/>
          </a:prstGeom>
        </p:spPr>
      </p:pic>
      <p:pic>
        <p:nvPicPr>
          <p:cNvPr id="60" name="Graphic 59">
            <a:extLst>
              <a:ext uri="{FF2B5EF4-FFF2-40B4-BE49-F238E27FC236}">
                <a16:creationId xmlns:a16="http://schemas.microsoft.com/office/drawing/2014/main" id="{F1DDB9C1-2AD6-B646-A673-B65A15FC3E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32837" y="2915578"/>
            <a:ext cx="457200" cy="457200"/>
          </a:xfrm>
          <a:prstGeom prst="rect">
            <a:avLst/>
          </a:prstGeom>
        </p:spPr>
      </p:pic>
      <p:sp>
        <p:nvSpPr>
          <p:cNvPr id="67" name="Left Bracket 66">
            <a:extLst>
              <a:ext uri="{FF2B5EF4-FFF2-40B4-BE49-F238E27FC236}">
                <a16:creationId xmlns:a16="http://schemas.microsoft.com/office/drawing/2014/main" id="{04CCC8DE-8FD1-008B-1ED5-189714A829B3}"/>
              </a:ext>
            </a:extLst>
          </p:cNvPr>
          <p:cNvSpPr/>
          <p:nvPr/>
        </p:nvSpPr>
        <p:spPr>
          <a:xfrm>
            <a:off x="8270806" y="2324112"/>
            <a:ext cx="341881" cy="812470"/>
          </a:xfrm>
          <a:prstGeom prst="leftBracket">
            <a:avLst>
              <a:gd name="adj" fmla="val 0"/>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E74752E1-57EE-F46C-88FA-0A16415FB179}"/>
              </a:ext>
            </a:extLst>
          </p:cNvPr>
          <p:cNvCxnSpPr>
            <a:cxnSpLocks/>
            <a:stCxn id="67" idx="1"/>
          </p:cNvCxnSpPr>
          <p:nvPr/>
        </p:nvCxnSpPr>
        <p:spPr>
          <a:xfrm flipH="1">
            <a:off x="7894637" y="2730347"/>
            <a:ext cx="376169" cy="0"/>
          </a:xfrm>
          <a:prstGeom prst="straightConnector1">
            <a:avLst/>
          </a:prstGeom>
          <a:ln w="15875">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961AEB5-36F3-238D-F6AB-F94C89B48862}"/>
              </a:ext>
            </a:extLst>
          </p:cNvPr>
          <p:cNvSpPr txBox="1"/>
          <p:nvPr/>
        </p:nvSpPr>
        <p:spPr>
          <a:xfrm>
            <a:off x="7437489" y="3135599"/>
            <a:ext cx="344646" cy="215444"/>
          </a:xfrm>
          <a:prstGeom prst="rect">
            <a:avLst/>
          </a:prstGeom>
          <a:solidFill>
            <a:schemeClr val="bg1"/>
          </a:solidFill>
        </p:spPr>
        <p:txBody>
          <a:bodyPr wrap="none" lIns="0" tIns="0" rIns="0" bIns="0" rtlCol="0">
            <a:spAutoFit/>
          </a:bodyPr>
          <a:lstStyle/>
          <a:p>
            <a:pPr algn="l"/>
            <a:r>
              <a:rPr lang="en-US" sz="1400" b="1" dirty="0">
                <a:gradFill>
                  <a:gsLst>
                    <a:gs pos="2917">
                      <a:schemeClr val="tx1"/>
                    </a:gs>
                    <a:gs pos="30000">
                      <a:schemeClr val="tx1"/>
                    </a:gs>
                  </a:gsLst>
                  <a:lin ang="5400000" scaled="0"/>
                </a:gradFill>
              </a:rPr>
              <a:t>AKS</a:t>
            </a:r>
          </a:p>
        </p:txBody>
      </p:sp>
      <p:pic>
        <p:nvPicPr>
          <p:cNvPr id="72" name="Graphic 71">
            <a:extLst>
              <a:ext uri="{FF2B5EF4-FFF2-40B4-BE49-F238E27FC236}">
                <a16:creationId xmlns:a16="http://schemas.microsoft.com/office/drawing/2014/main" id="{01F9B816-6B33-3921-3508-3CF64F2433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55568" y="2049462"/>
            <a:ext cx="457200" cy="457200"/>
          </a:xfrm>
          <a:prstGeom prst="rect">
            <a:avLst/>
          </a:prstGeom>
        </p:spPr>
      </p:pic>
      <p:sp>
        <p:nvSpPr>
          <p:cNvPr id="80" name="Rectangle 79">
            <a:extLst>
              <a:ext uri="{FF2B5EF4-FFF2-40B4-BE49-F238E27FC236}">
                <a16:creationId xmlns:a16="http://schemas.microsoft.com/office/drawing/2014/main" id="{30FF3BD5-2AD1-36ED-6719-124935F01175}"/>
              </a:ext>
            </a:extLst>
          </p:cNvPr>
          <p:cNvSpPr/>
          <p:nvPr/>
        </p:nvSpPr>
        <p:spPr bwMode="auto">
          <a:xfrm>
            <a:off x="5608637" y="2020172"/>
            <a:ext cx="3962400" cy="1692622"/>
          </a:xfrm>
          <a:prstGeom prst="rect">
            <a:avLst/>
          </a:prstGeom>
          <a:ln w="15875">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F362C829-63C2-1B2F-248B-4A917BFF33E1}"/>
              </a:ext>
            </a:extLst>
          </p:cNvPr>
          <p:cNvCxnSpPr>
            <a:cxnSpLocks/>
          </p:cNvCxnSpPr>
          <p:nvPr/>
        </p:nvCxnSpPr>
        <p:spPr>
          <a:xfrm>
            <a:off x="9768611" y="2175060"/>
            <a:ext cx="335826"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A240B3-B89A-CD00-2F38-3EE8EB185388}"/>
              </a:ext>
            </a:extLst>
          </p:cNvPr>
          <p:cNvCxnSpPr>
            <a:cxnSpLocks/>
          </p:cNvCxnSpPr>
          <p:nvPr/>
        </p:nvCxnSpPr>
        <p:spPr>
          <a:xfrm>
            <a:off x="9768611" y="2414198"/>
            <a:ext cx="335826" cy="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0D179E1-7D09-FAC8-6FA1-C5D0D77AB9F4}"/>
              </a:ext>
            </a:extLst>
          </p:cNvPr>
          <p:cNvSpPr txBox="1"/>
          <p:nvPr/>
        </p:nvSpPr>
        <p:spPr>
          <a:xfrm>
            <a:off x="9971213" y="2616134"/>
            <a:ext cx="1003673"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Blob storage</a:t>
            </a:r>
          </a:p>
        </p:txBody>
      </p:sp>
      <p:sp>
        <p:nvSpPr>
          <p:cNvPr id="87" name="TextBox 86">
            <a:extLst>
              <a:ext uri="{FF2B5EF4-FFF2-40B4-BE49-F238E27FC236}">
                <a16:creationId xmlns:a16="http://schemas.microsoft.com/office/drawing/2014/main" id="{3EFA404F-A286-8ABF-498A-06315170A36A}"/>
              </a:ext>
            </a:extLst>
          </p:cNvPr>
          <p:cNvSpPr txBox="1"/>
          <p:nvPr/>
        </p:nvSpPr>
        <p:spPr>
          <a:xfrm>
            <a:off x="8514084" y="3406303"/>
            <a:ext cx="908903"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Cosmos DB</a:t>
            </a:r>
          </a:p>
        </p:txBody>
      </p:sp>
      <p:pic>
        <p:nvPicPr>
          <p:cNvPr id="90" name="Graphic 89">
            <a:extLst>
              <a:ext uri="{FF2B5EF4-FFF2-40B4-BE49-F238E27FC236}">
                <a16:creationId xmlns:a16="http://schemas.microsoft.com/office/drawing/2014/main" id="{583059ED-D6C4-3AB2-27FA-60C4E9084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5332" y="5175294"/>
            <a:ext cx="365760" cy="365760"/>
          </a:xfrm>
          <a:prstGeom prst="rect">
            <a:avLst/>
          </a:prstGeom>
        </p:spPr>
      </p:pic>
      <p:pic>
        <p:nvPicPr>
          <p:cNvPr id="92" name="Graphic 91">
            <a:extLst>
              <a:ext uri="{FF2B5EF4-FFF2-40B4-BE49-F238E27FC236}">
                <a16:creationId xmlns:a16="http://schemas.microsoft.com/office/drawing/2014/main" id="{8E2D5D89-26E5-C539-60AB-8739E98BC0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5562" y="5147854"/>
            <a:ext cx="457200" cy="457200"/>
          </a:xfrm>
          <a:prstGeom prst="rect">
            <a:avLst/>
          </a:prstGeom>
        </p:spPr>
      </p:pic>
      <p:cxnSp>
        <p:nvCxnSpPr>
          <p:cNvPr id="93" name="Straight Arrow Connector 92">
            <a:extLst>
              <a:ext uri="{FF2B5EF4-FFF2-40B4-BE49-F238E27FC236}">
                <a16:creationId xmlns:a16="http://schemas.microsoft.com/office/drawing/2014/main" id="{F7E3CAEE-6C08-8D04-82D7-A1ED714A7BC2}"/>
              </a:ext>
            </a:extLst>
          </p:cNvPr>
          <p:cNvCxnSpPr>
            <a:cxnSpLocks/>
          </p:cNvCxnSpPr>
          <p:nvPr/>
        </p:nvCxnSpPr>
        <p:spPr>
          <a:xfrm>
            <a:off x="6513255" y="5361171"/>
            <a:ext cx="71555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pic>
        <p:nvPicPr>
          <p:cNvPr id="94" name="Graphic 93">
            <a:extLst>
              <a:ext uri="{FF2B5EF4-FFF2-40B4-BE49-F238E27FC236}">
                <a16:creationId xmlns:a16="http://schemas.microsoft.com/office/drawing/2014/main" id="{31978316-9DBA-CAF9-75A4-A3A3C2F924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54320" y="5139917"/>
            <a:ext cx="457200" cy="457200"/>
          </a:xfrm>
          <a:prstGeom prst="rect">
            <a:avLst/>
          </a:prstGeom>
        </p:spPr>
      </p:pic>
      <p:sp>
        <p:nvSpPr>
          <p:cNvPr id="99" name="Rectangle 98">
            <a:extLst>
              <a:ext uri="{FF2B5EF4-FFF2-40B4-BE49-F238E27FC236}">
                <a16:creationId xmlns:a16="http://schemas.microsoft.com/office/drawing/2014/main" id="{B3393952-4EA8-BA40-6967-34CA48EE0E0C}"/>
              </a:ext>
            </a:extLst>
          </p:cNvPr>
          <p:cNvSpPr/>
          <p:nvPr/>
        </p:nvSpPr>
        <p:spPr bwMode="auto">
          <a:xfrm>
            <a:off x="5628612" y="4722281"/>
            <a:ext cx="3962400" cy="1692622"/>
          </a:xfrm>
          <a:prstGeom prst="rect">
            <a:avLst/>
          </a:prstGeom>
          <a:ln w="15875">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 name="Graphic 102">
            <a:extLst>
              <a:ext uri="{FF2B5EF4-FFF2-40B4-BE49-F238E27FC236}">
                <a16:creationId xmlns:a16="http://schemas.microsoft.com/office/drawing/2014/main" id="{61065C4D-8F32-BE02-A8EB-99DDA82815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55058" y="3012417"/>
            <a:ext cx="457200" cy="457200"/>
          </a:xfrm>
          <a:prstGeom prst="rect">
            <a:avLst/>
          </a:prstGeom>
        </p:spPr>
      </p:pic>
      <p:sp>
        <p:nvSpPr>
          <p:cNvPr id="110" name="TextBox 109">
            <a:extLst>
              <a:ext uri="{FF2B5EF4-FFF2-40B4-BE49-F238E27FC236}">
                <a16:creationId xmlns:a16="http://schemas.microsoft.com/office/drawing/2014/main" id="{6D59CA5E-6BB5-E0D8-88EE-A36188F32CD5}"/>
              </a:ext>
            </a:extLst>
          </p:cNvPr>
          <p:cNvSpPr txBox="1"/>
          <p:nvPr/>
        </p:nvSpPr>
        <p:spPr>
          <a:xfrm>
            <a:off x="10072623" y="3534514"/>
            <a:ext cx="898451"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Service Bus</a:t>
            </a:r>
          </a:p>
        </p:txBody>
      </p:sp>
      <p:cxnSp>
        <p:nvCxnSpPr>
          <p:cNvPr id="111" name="Straight Arrow Connector 110">
            <a:extLst>
              <a:ext uri="{FF2B5EF4-FFF2-40B4-BE49-F238E27FC236}">
                <a16:creationId xmlns:a16="http://schemas.microsoft.com/office/drawing/2014/main" id="{F67E240C-C47F-FF93-EC1D-055C50DF5D63}"/>
              </a:ext>
            </a:extLst>
          </p:cNvPr>
          <p:cNvCxnSpPr>
            <a:cxnSpLocks/>
          </p:cNvCxnSpPr>
          <p:nvPr/>
        </p:nvCxnSpPr>
        <p:spPr>
          <a:xfrm>
            <a:off x="9803300" y="3144178"/>
            <a:ext cx="335826"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43FCFB7-61BB-8829-FEF0-028739A72894}"/>
              </a:ext>
            </a:extLst>
          </p:cNvPr>
          <p:cNvCxnSpPr>
            <a:cxnSpLocks/>
          </p:cNvCxnSpPr>
          <p:nvPr/>
        </p:nvCxnSpPr>
        <p:spPr>
          <a:xfrm>
            <a:off x="9803300" y="3383316"/>
            <a:ext cx="335826" cy="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2E488B9C-18FD-DBA1-4734-EEB1A1035D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98359" y="4884146"/>
            <a:ext cx="457200" cy="457200"/>
          </a:xfrm>
          <a:prstGeom prst="rect">
            <a:avLst/>
          </a:prstGeom>
        </p:spPr>
      </p:pic>
      <p:pic>
        <p:nvPicPr>
          <p:cNvPr id="115" name="Graphic 114">
            <a:extLst>
              <a:ext uri="{FF2B5EF4-FFF2-40B4-BE49-F238E27FC236}">
                <a16:creationId xmlns:a16="http://schemas.microsoft.com/office/drawing/2014/main" id="{5E04D49A-1F9B-C2AB-9210-BE675A5422C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12762" y="5624633"/>
            <a:ext cx="457200" cy="457200"/>
          </a:xfrm>
          <a:prstGeom prst="rect">
            <a:avLst/>
          </a:prstGeom>
        </p:spPr>
      </p:pic>
      <p:cxnSp>
        <p:nvCxnSpPr>
          <p:cNvPr id="116" name="Straight Arrow Connector 115">
            <a:extLst>
              <a:ext uri="{FF2B5EF4-FFF2-40B4-BE49-F238E27FC236}">
                <a16:creationId xmlns:a16="http://schemas.microsoft.com/office/drawing/2014/main" id="{89152361-7759-6562-7A45-5E96F7AEFB6D}"/>
              </a:ext>
            </a:extLst>
          </p:cNvPr>
          <p:cNvCxnSpPr>
            <a:cxnSpLocks/>
          </p:cNvCxnSpPr>
          <p:nvPr/>
        </p:nvCxnSpPr>
        <p:spPr>
          <a:xfrm>
            <a:off x="9736797" y="5341346"/>
            <a:ext cx="335826"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7747D92-45CE-0791-85F1-2B32D4EBA21D}"/>
              </a:ext>
            </a:extLst>
          </p:cNvPr>
          <p:cNvCxnSpPr>
            <a:cxnSpLocks/>
          </p:cNvCxnSpPr>
          <p:nvPr/>
        </p:nvCxnSpPr>
        <p:spPr>
          <a:xfrm>
            <a:off x="9736797" y="5580484"/>
            <a:ext cx="335826" cy="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6EA8AB1-7433-C99C-E332-1907961259A1}"/>
              </a:ext>
            </a:extLst>
          </p:cNvPr>
          <p:cNvCxnSpPr>
            <a:cxnSpLocks/>
          </p:cNvCxnSpPr>
          <p:nvPr/>
        </p:nvCxnSpPr>
        <p:spPr>
          <a:xfrm>
            <a:off x="10426959" y="3786479"/>
            <a:ext cx="0" cy="935802"/>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32BAB6F-4EF5-8413-4820-C33A039DF863}"/>
              </a:ext>
            </a:extLst>
          </p:cNvPr>
          <p:cNvSpPr txBox="1"/>
          <p:nvPr/>
        </p:nvSpPr>
        <p:spPr>
          <a:xfrm>
            <a:off x="10220684" y="5341346"/>
            <a:ext cx="993092"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Arc Function</a:t>
            </a:r>
          </a:p>
        </p:txBody>
      </p:sp>
      <p:sp>
        <p:nvSpPr>
          <p:cNvPr id="123" name="TextBox 122">
            <a:extLst>
              <a:ext uri="{FF2B5EF4-FFF2-40B4-BE49-F238E27FC236}">
                <a16:creationId xmlns:a16="http://schemas.microsoft.com/office/drawing/2014/main" id="{762514ED-3D53-CAC9-67F2-D61E41C74EBB}"/>
              </a:ext>
            </a:extLst>
          </p:cNvPr>
          <p:cNvSpPr txBox="1"/>
          <p:nvPr/>
        </p:nvSpPr>
        <p:spPr>
          <a:xfrm>
            <a:off x="10220684" y="6134646"/>
            <a:ext cx="993092" cy="215444"/>
          </a:xfrm>
          <a:prstGeom prst="rect">
            <a:avLst/>
          </a:prstGeom>
          <a:solidFill>
            <a:schemeClr val="bg1"/>
          </a:solidFill>
        </p:spPr>
        <p:txBody>
          <a:bodyPr wrap="none" lIns="0" tIns="0" rIns="0" bIns="0" rtlCol="0">
            <a:spAutoFit/>
          </a:bodyPr>
          <a:lstStyle/>
          <a:p>
            <a:pPr algn="l"/>
            <a:r>
              <a:rPr lang="en-US" sz="1400" dirty="0">
                <a:gradFill>
                  <a:gsLst>
                    <a:gs pos="2917">
                      <a:schemeClr val="tx1"/>
                    </a:gs>
                    <a:gs pos="30000">
                      <a:schemeClr val="tx1"/>
                    </a:gs>
                  </a:gsLst>
                  <a:lin ang="5400000" scaled="0"/>
                </a:gradFill>
              </a:rPr>
              <a:t>Arc Function</a:t>
            </a:r>
          </a:p>
        </p:txBody>
      </p:sp>
      <p:cxnSp>
        <p:nvCxnSpPr>
          <p:cNvPr id="124" name="Straight Arrow Connector 123">
            <a:extLst>
              <a:ext uri="{FF2B5EF4-FFF2-40B4-BE49-F238E27FC236}">
                <a16:creationId xmlns:a16="http://schemas.microsoft.com/office/drawing/2014/main" id="{6556E7C4-D839-D376-AA66-814D94840DC6}"/>
              </a:ext>
            </a:extLst>
          </p:cNvPr>
          <p:cNvCxnSpPr>
            <a:cxnSpLocks/>
          </p:cNvCxnSpPr>
          <p:nvPr/>
        </p:nvCxnSpPr>
        <p:spPr>
          <a:xfrm>
            <a:off x="7913027" y="5368517"/>
            <a:ext cx="715557" cy="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7CF9159-11CC-D192-17AC-E9EA16C5ABDB}"/>
              </a:ext>
            </a:extLst>
          </p:cNvPr>
          <p:cNvSpPr txBox="1"/>
          <p:nvPr/>
        </p:nvSpPr>
        <p:spPr>
          <a:xfrm>
            <a:off x="8391667" y="5829772"/>
            <a:ext cx="998671" cy="430887"/>
          </a:xfrm>
          <a:prstGeom prst="rect">
            <a:avLst/>
          </a:prstGeom>
          <a:solidFill>
            <a:schemeClr val="bg1"/>
          </a:solidFill>
        </p:spPr>
        <p:txBody>
          <a:bodyPr wrap="none" lIns="0" tIns="0" rIns="0" bIns="0" rtlCol="0">
            <a:spAutoFit/>
          </a:bodyPr>
          <a:lstStyle/>
          <a:p>
            <a:pPr algn="ctr"/>
            <a:r>
              <a:rPr lang="en-US" sz="1400" dirty="0">
                <a:gradFill>
                  <a:gsLst>
                    <a:gs pos="2917">
                      <a:schemeClr val="tx1"/>
                    </a:gs>
                    <a:gs pos="30000">
                      <a:schemeClr val="tx1"/>
                    </a:gs>
                  </a:gsLst>
                  <a:lin ang="5400000" scaled="0"/>
                </a:gradFill>
              </a:rPr>
              <a:t>Azure Arc</a:t>
            </a:r>
          </a:p>
          <a:p>
            <a:pPr algn="ctr"/>
            <a:r>
              <a:rPr lang="en-US" sz="1400" dirty="0">
                <a:gradFill>
                  <a:gsLst>
                    <a:gs pos="2917">
                      <a:schemeClr val="tx1"/>
                    </a:gs>
                    <a:gs pos="30000">
                      <a:schemeClr val="tx1"/>
                    </a:gs>
                  </a:gsLst>
                  <a:lin ang="5400000" scaled="0"/>
                </a:gradFill>
              </a:rPr>
              <a:t>Enabled SQL</a:t>
            </a:r>
          </a:p>
        </p:txBody>
      </p:sp>
      <p:sp>
        <p:nvSpPr>
          <p:cNvPr id="127" name="TextBox 126">
            <a:extLst>
              <a:ext uri="{FF2B5EF4-FFF2-40B4-BE49-F238E27FC236}">
                <a16:creationId xmlns:a16="http://schemas.microsoft.com/office/drawing/2014/main" id="{4A8614FF-57F8-24BF-086F-21B81679ACA6}"/>
              </a:ext>
            </a:extLst>
          </p:cNvPr>
          <p:cNvSpPr txBox="1"/>
          <p:nvPr/>
        </p:nvSpPr>
        <p:spPr>
          <a:xfrm>
            <a:off x="7120094" y="5784618"/>
            <a:ext cx="979435" cy="430887"/>
          </a:xfrm>
          <a:prstGeom prst="rect">
            <a:avLst/>
          </a:prstGeom>
          <a:solidFill>
            <a:schemeClr val="bg1"/>
          </a:solidFill>
        </p:spPr>
        <p:txBody>
          <a:bodyPr wrap="none" lIns="0" tIns="0" rIns="0" bIns="0" rtlCol="0">
            <a:spAutoFit/>
          </a:bodyPr>
          <a:lstStyle/>
          <a:p>
            <a:pPr algn="ctr"/>
            <a:r>
              <a:rPr lang="en-US" sz="1400" dirty="0">
                <a:gradFill>
                  <a:gsLst>
                    <a:gs pos="2917">
                      <a:schemeClr val="tx1"/>
                    </a:gs>
                    <a:gs pos="30000">
                      <a:schemeClr val="tx1"/>
                    </a:gs>
                  </a:gsLst>
                  <a:lin ang="5400000" scaled="0"/>
                </a:gradFill>
              </a:rPr>
              <a:t>Azure Arc</a:t>
            </a:r>
          </a:p>
          <a:p>
            <a:pPr algn="ctr"/>
            <a:r>
              <a:rPr lang="en-US" sz="1400" dirty="0">
                <a:gradFill>
                  <a:gsLst>
                    <a:gs pos="2917">
                      <a:schemeClr val="tx1"/>
                    </a:gs>
                    <a:gs pos="30000">
                      <a:schemeClr val="tx1"/>
                    </a:gs>
                  </a:gsLst>
                  <a:lin ang="5400000" scaled="0"/>
                </a:gradFill>
              </a:rPr>
              <a:t>Enabled K8S</a:t>
            </a:r>
          </a:p>
        </p:txBody>
      </p:sp>
      <p:sp>
        <p:nvSpPr>
          <p:cNvPr id="128" name="TextBox 127">
            <a:extLst>
              <a:ext uri="{FF2B5EF4-FFF2-40B4-BE49-F238E27FC236}">
                <a16:creationId xmlns:a16="http://schemas.microsoft.com/office/drawing/2014/main" id="{10CF65B1-C9E6-3A2D-6190-9374053E3AA9}"/>
              </a:ext>
            </a:extLst>
          </p:cNvPr>
          <p:cNvSpPr txBox="1"/>
          <p:nvPr/>
        </p:nvSpPr>
        <p:spPr>
          <a:xfrm>
            <a:off x="5662819" y="5837145"/>
            <a:ext cx="1380634" cy="400110"/>
          </a:xfrm>
          <a:prstGeom prst="rect">
            <a:avLst/>
          </a:prstGeom>
          <a:solidFill>
            <a:schemeClr val="bg1"/>
          </a:solidFill>
        </p:spPr>
        <p:txBody>
          <a:bodyPr wrap="none" lIns="0" tIns="0" rIns="0" bIns="0" rtlCol="0">
            <a:spAutoFit/>
          </a:bodyPr>
          <a:lstStyle/>
          <a:p>
            <a:pPr algn="ctr"/>
            <a:r>
              <a:rPr lang="en-US" sz="1300" dirty="0">
                <a:gradFill>
                  <a:gsLst>
                    <a:gs pos="2917">
                      <a:schemeClr val="tx1"/>
                    </a:gs>
                    <a:gs pos="30000">
                      <a:schemeClr val="tx1"/>
                    </a:gs>
                  </a:gsLst>
                  <a:lin ang="5400000" scaled="0"/>
                </a:gradFill>
              </a:rPr>
              <a:t>Azure Arc Enabled </a:t>
            </a:r>
          </a:p>
          <a:p>
            <a:pPr algn="ctr"/>
            <a:r>
              <a:rPr lang="en-US" sz="1300" dirty="0">
                <a:gradFill>
                  <a:gsLst>
                    <a:gs pos="2917">
                      <a:schemeClr val="tx1"/>
                    </a:gs>
                    <a:gs pos="30000">
                      <a:schemeClr val="tx1"/>
                    </a:gs>
                  </a:gsLst>
                  <a:lin ang="5400000" scaled="0"/>
                </a:gradFill>
              </a:rPr>
              <a:t>App Service</a:t>
            </a:r>
          </a:p>
        </p:txBody>
      </p:sp>
    </p:spTree>
    <p:extLst>
      <p:ext uri="{BB962C8B-B14F-4D97-AF65-F5344CB8AC3E}">
        <p14:creationId xmlns:p14="http://schemas.microsoft.com/office/powerpoint/2010/main" val="408432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67C8-AB2B-896A-1129-320243B5C8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1FD2F0-7A0B-6758-4120-08C142F7EC40}"/>
              </a:ext>
            </a:extLst>
          </p:cNvPr>
          <p:cNvSpPr>
            <a:spLocks noGrp="1"/>
          </p:cNvSpPr>
          <p:nvPr>
            <p:ph type="body" sz="quarter" idx="10"/>
          </p:nvPr>
        </p:nvSpPr>
        <p:spPr/>
        <p:txBody>
          <a:bodyPr/>
          <a:lstStyle/>
          <a:p>
            <a:endParaRPr lang="en-US"/>
          </a:p>
        </p:txBody>
      </p:sp>
      <p:pic>
        <p:nvPicPr>
          <p:cNvPr id="2050" name="Picture 2" descr="thumbnail image 9 captioned Azure Arc enabled Kubernetes GitOps Flow">
            <a:extLst>
              <a:ext uri="{FF2B5EF4-FFF2-40B4-BE49-F238E27FC236}">
                <a16:creationId xmlns:a16="http://schemas.microsoft.com/office/drawing/2014/main" id="{D83C0011-A299-7686-A50A-8D1BC879C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0"/>
            <a:ext cx="12436475" cy="64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298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EA79-B270-450C-92CF-AB3C6683D762}"/>
              </a:ext>
            </a:extLst>
          </p:cNvPr>
          <p:cNvSpPr txBox="1">
            <a:spLocks/>
          </p:cNvSpPr>
          <p:nvPr/>
        </p:nvSpPr>
        <p:spPr>
          <a:xfrm>
            <a:off x="831850" y="1632669"/>
            <a:ext cx="10515600" cy="234735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Question &amp; answer</a:t>
            </a:r>
          </a:p>
        </p:txBody>
      </p:sp>
      <p:pic>
        <p:nvPicPr>
          <p:cNvPr id="3" name="Graphic 2">
            <a:extLst>
              <a:ext uri="{FF2B5EF4-FFF2-40B4-BE49-F238E27FC236}">
                <a16:creationId xmlns:a16="http://schemas.microsoft.com/office/drawing/2014/main" id="{7FCB90FE-7C6E-48E7-BA8C-7F0883920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2159" y="3429000"/>
            <a:ext cx="2505291" cy="2583581"/>
          </a:xfrm>
          <a:prstGeom prst="rect">
            <a:avLst/>
          </a:prstGeom>
        </p:spPr>
      </p:pic>
      <p:sp>
        <p:nvSpPr>
          <p:cNvPr id="4" name="TextBox 3">
            <a:extLst>
              <a:ext uri="{FF2B5EF4-FFF2-40B4-BE49-F238E27FC236}">
                <a16:creationId xmlns:a16="http://schemas.microsoft.com/office/drawing/2014/main" id="{AEE16C47-A024-45EE-831B-5A3AC2E2217C}"/>
              </a:ext>
            </a:extLst>
          </p:cNvPr>
          <p:cNvSpPr txBox="1"/>
          <p:nvPr/>
        </p:nvSpPr>
        <p:spPr>
          <a:xfrm>
            <a:off x="885213" y="5710197"/>
            <a:ext cx="6096000" cy="369332"/>
          </a:xfrm>
          <a:prstGeom prst="rect">
            <a:avLst/>
          </a:prstGeom>
          <a:noFill/>
        </p:spPr>
        <p:txBody>
          <a:bodyPr wrap="square">
            <a:spAutoFit/>
          </a:bodyPr>
          <a:lstStyle/>
          <a:p>
            <a:r>
              <a:rPr lang="en-US" dirty="0"/>
              <a:t>https://www.facebook.com/devcafevn</a:t>
            </a:r>
          </a:p>
        </p:txBody>
      </p:sp>
      <p:pic>
        <p:nvPicPr>
          <p:cNvPr id="5" name="Picture 4" descr="Text, logo&#10;&#10;Description automatically generated">
            <a:extLst>
              <a:ext uri="{FF2B5EF4-FFF2-40B4-BE49-F238E27FC236}">
                <a16:creationId xmlns:a16="http://schemas.microsoft.com/office/drawing/2014/main" id="{27955B09-FE68-4D12-8E88-958C80F2F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4804131"/>
            <a:ext cx="2273738" cy="1208450"/>
          </a:xfrm>
          <a:prstGeom prst="rect">
            <a:avLst/>
          </a:prstGeom>
        </p:spPr>
      </p:pic>
    </p:spTree>
    <p:extLst>
      <p:ext uri="{BB962C8B-B14F-4D97-AF65-F5344CB8AC3E}">
        <p14:creationId xmlns:p14="http://schemas.microsoft.com/office/powerpoint/2010/main" val="1164800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EA79-B270-450C-92CF-AB3C6683D762}"/>
              </a:ext>
            </a:extLst>
          </p:cNvPr>
          <p:cNvSpPr txBox="1">
            <a:spLocks/>
          </p:cNvSpPr>
          <p:nvPr/>
        </p:nvSpPr>
        <p:spPr>
          <a:xfrm>
            <a:off x="831850" y="1632669"/>
            <a:ext cx="10515600" cy="234735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Thanks for joining	!</a:t>
            </a:r>
          </a:p>
        </p:txBody>
      </p:sp>
      <p:pic>
        <p:nvPicPr>
          <p:cNvPr id="3" name="Graphic 2">
            <a:extLst>
              <a:ext uri="{FF2B5EF4-FFF2-40B4-BE49-F238E27FC236}">
                <a16:creationId xmlns:a16="http://schemas.microsoft.com/office/drawing/2014/main" id="{7FCB90FE-7C6E-48E7-BA8C-7F0883920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2159" y="3429000"/>
            <a:ext cx="2505291" cy="2583581"/>
          </a:xfrm>
          <a:prstGeom prst="rect">
            <a:avLst/>
          </a:prstGeom>
        </p:spPr>
      </p:pic>
      <p:sp>
        <p:nvSpPr>
          <p:cNvPr id="4" name="TextBox 3">
            <a:extLst>
              <a:ext uri="{FF2B5EF4-FFF2-40B4-BE49-F238E27FC236}">
                <a16:creationId xmlns:a16="http://schemas.microsoft.com/office/drawing/2014/main" id="{AEE16C47-A024-45EE-831B-5A3AC2E2217C}"/>
              </a:ext>
            </a:extLst>
          </p:cNvPr>
          <p:cNvSpPr txBox="1"/>
          <p:nvPr/>
        </p:nvSpPr>
        <p:spPr>
          <a:xfrm>
            <a:off x="885213" y="5710197"/>
            <a:ext cx="6096000" cy="369332"/>
          </a:xfrm>
          <a:prstGeom prst="rect">
            <a:avLst/>
          </a:prstGeom>
          <a:noFill/>
        </p:spPr>
        <p:txBody>
          <a:bodyPr wrap="square">
            <a:spAutoFit/>
          </a:bodyPr>
          <a:lstStyle/>
          <a:p>
            <a:r>
              <a:rPr lang="en-US" dirty="0"/>
              <a:t>https://www.facebook.com/devcafevn</a:t>
            </a:r>
          </a:p>
        </p:txBody>
      </p:sp>
      <p:pic>
        <p:nvPicPr>
          <p:cNvPr id="5" name="Picture 4" descr="Text, logo&#10;&#10;Description automatically generated">
            <a:extLst>
              <a:ext uri="{FF2B5EF4-FFF2-40B4-BE49-F238E27FC236}">
                <a16:creationId xmlns:a16="http://schemas.microsoft.com/office/drawing/2014/main" id="{27955B09-FE68-4D12-8E88-958C80F2F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4804131"/>
            <a:ext cx="2273738" cy="1208450"/>
          </a:xfrm>
          <a:prstGeom prst="rect">
            <a:avLst/>
          </a:prstGeom>
        </p:spPr>
      </p:pic>
    </p:spTree>
    <p:extLst>
      <p:ext uri="{BB962C8B-B14F-4D97-AF65-F5344CB8AC3E}">
        <p14:creationId xmlns:p14="http://schemas.microsoft.com/office/powerpoint/2010/main" val="31405417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9F"/>
        </a:solidFill>
        <a:effectLst/>
      </p:bgPr>
    </p:bg>
    <p:spTree>
      <p:nvGrpSpPr>
        <p:cNvPr id="1" name=""/>
        <p:cNvGrpSpPr/>
        <p:nvPr/>
      </p:nvGrpSpPr>
      <p:grpSpPr>
        <a:xfrm>
          <a:off x="0" y="0"/>
          <a:ext cx="0" cy="0"/>
          <a:chOff x="0" y="0"/>
          <a:chExt cx="0" cy="0"/>
        </a:xfrm>
      </p:grpSpPr>
      <p:pic>
        <p:nvPicPr>
          <p:cNvPr id="5" name="Picture 4" descr="A picture containing text, water, boat, nature&#10;&#10;Description automatically generated">
            <a:extLst>
              <a:ext uri="{FF2B5EF4-FFF2-40B4-BE49-F238E27FC236}">
                <a16:creationId xmlns:a16="http://schemas.microsoft.com/office/drawing/2014/main" id="{CB9C2745-7ACE-4646-90BE-FC10BBCA589A}"/>
              </a:ext>
            </a:extLst>
          </p:cNvPr>
          <p:cNvPicPr>
            <a:picLocks noChangeAspect="1"/>
          </p:cNvPicPr>
          <p:nvPr/>
        </p:nvPicPr>
        <p:blipFill>
          <a:blip r:embed="rId2"/>
          <a:stretch>
            <a:fillRect/>
          </a:stretch>
        </p:blipFill>
        <p:spPr>
          <a:xfrm>
            <a:off x="1764" y="-7938"/>
            <a:ext cx="12434711" cy="6994525"/>
          </a:xfrm>
          <a:prstGeom prst="rect">
            <a:avLst/>
          </a:prstGeom>
        </p:spPr>
      </p:pic>
      <p:pic>
        <p:nvPicPr>
          <p:cNvPr id="9" name="Picture 8" descr="A picture containing text, clipart, sign&#10;&#10;Description automatically generated">
            <a:extLst>
              <a:ext uri="{FF2B5EF4-FFF2-40B4-BE49-F238E27FC236}">
                <a16:creationId xmlns:a16="http://schemas.microsoft.com/office/drawing/2014/main" id="{819B04DC-DD1F-4F76-AB55-91A319F2E195}"/>
              </a:ext>
            </a:extLst>
          </p:cNvPr>
          <p:cNvPicPr>
            <a:picLocks noChangeAspect="1"/>
          </p:cNvPicPr>
          <p:nvPr/>
        </p:nvPicPr>
        <p:blipFill>
          <a:blip r:embed="rId3"/>
          <a:stretch>
            <a:fillRect/>
          </a:stretch>
        </p:blipFill>
        <p:spPr>
          <a:xfrm>
            <a:off x="2103437" y="1897062"/>
            <a:ext cx="7620000" cy="2428875"/>
          </a:xfrm>
          <a:prstGeom prst="rect">
            <a:avLst/>
          </a:prstGeom>
        </p:spPr>
      </p:pic>
      <p:sp>
        <p:nvSpPr>
          <p:cNvPr id="10" name="TextBox 9">
            <a:extLst>
              <a:ext uri="{FF2B5EF4-FFF2-40B4-BE49-F238E27FC236}">
                <a16:creationId xmlns:a16="http://schemas.microsoft.com/office/drawing/2014/main" id="{BF62DD4E-CC2E-42E2-9B54-EB095E4501EE}"/>
              </a:ext>
            </a:extLst>
          </p:cNvPr>
          <p:cNvSpPr txBox="1"/>
          <p:nvPr/>
        </p:nvSpPr>
        <p:spPr>
          <a:xfrm>
            <a:off x="274637" y="296862"/>
            <a:ext cx="22913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effectLst>
                  <a:outerShdw blurRad="38100" dist="38100" dir="2700000" algn="tl">
                    <a:srgbClr val="000000">
                      <a:alpha val="43137"/>
                    </a:srgbClr>
                  </a:outerShdw>
                </a:effectLst>
              </a:rPr>
              <a:t>May 7</a:t>
            </a:r>
            <a:r>
              <a:rPr lang="en-US" sz="2400" baseline="30000" dirty="0">
                <a:solidFill>
                  <a:srgbClr val="FFFFFF"/>
                </a:solidFill>
                <a:effectLst>
                  <a:outerShdw blurRad="38100" dist="38100" dir="2700000" algn="tl">
                    <a:srgbClr val="000000">
                      <a:alpha val="43137"/>
                    </a:srgbClr>
                  </a:outerShdw>
                </a:effectLst>
              </a:rPr>
              <a:t>th</a:t>
            </a:r>
            <a:r>
              <a:rPr lang="en-US" sz="2400" dirty="0">
                <a:solidFill>
                  <a:srgbClr val="FFFFFF"/>
                </a:solidFill>
                <a:effectLst>
                  <a:outerShdw blurRad="38100" dist="38100" dir="2700000" algn="tl">
                    <a:srgbClr val="000000">
                      <a:alpha val="43137"/>
                    </a:srgbClr>
                  </a:outerShdw>
                </a:effectLst>
              </a:rPr>
              <a:t>,  2022</a:t>
            </a:r>
          </a:p>
        </p:txBody>
      </p:sp>
    </p:spTree>
    <p:extLst>
      <p:ext uri="{BB962C8B-B14F-4D97-AF65-F5344CB8AC3E}">
        <p14:creationId xmlns:p14="http://schemas.microsoft.com/office/powerpoint/2010/main" val="3505833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r>
              <a:rPr lang="en-US" sz="6000" dirty="0"/>
              <a:t>Distributed cloud with Azure Arc</a:t>
            </a:r>
          </a:p>
        </p:txBody>
      </p:sp>
      <p:sp>
        <p:nvSpPr>
          <p:cNvPr id="5" name="Text Placeholder 4"/>
          <p:cNvSpPr>
            <a:spLocks noGrp="1"/>
          </p:cNvSpPr>
          <p:nvPr>
            <p:ph type="body" sz="quarter" idx="12"/>
          </p:nvPr>
        </p:nvSpPr>
        <p:spPr>
          <a:xfrm>
            <a:off x="565440" y="3497262"/>
            <a:ext cx="10998198" cy="1828007"/>
          </a:xfrm>
          <a:noFill/>
        </p:spPr>
        <p:txBody>
          <a:bodyPr/>
          <a:lstStyle/>
          <a:p>
            <a:r>
              <a:rPr lang="en-US" dirty="0"/>
              <a:t>Phi Huynh</a:t>
            </a:r>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F14C-817E-60CF-539E-10B1F6B1013A}"/>
              </a:ext>
            </a:extLst>
          </p:cNvPr>
          <p:cNvSpPr>
            <a:spLocks noGrp="1"/>
          </p:cNvSpPr>
          <p:nvPr>
            <p:ph type="title"/>
          </p:nvPr>
        </p:nvSpPr>
        <p:spPr>
          <a:xfrm>
            <a:off x="572366" y="677862"/>
            <a:ext cx="10998199" cy="1828786"/>
          </a:xfrm>
        </p:spPr>
        <p:txBody>
          <a:bodyPr/>
          <a:lstStyle/>
          <a:p>
            <a:r>
              <a:rPr lang="en-US" dirty="0"/>
              <a:t>Agenda</a:t>
            </a:r>
          </a:p>
        </p:txBody>
      </p:sp>
      <p:sp>
        <p:nvSpPr>
          <p:cNvPr id="3" name="Text Placeholder 2">
            <a:extLst>
              <a:ext uri="{FF2B5EF4-FFF2-40B4-BE49-F238E27FC236}">
                <a16:creationId xmlns:a16="http://schemas.microsoft.com/office/drawing/2014/main" id="{6FA6F660-34AD-2714-FFB6-F18292211B9C}"/>
              </a:ext>
            </a:extLst>
          </p:cNvPr>
          <p:cNvSpPr>
            <a:spLocks noGrp="1"/>
          </p:cNvSpPr>
          <p:nvPr>
            <p:ph type="body" sz="quarter" idx="12"/>
          </p:nvPr>
        </p:nvSpPr>
        <p:spPr>
          <a:xfrm>
            <a:off x="554038" y="1973262"/>
            <a:ext cx="10998198" cy="3810531"/>
          </a:xfrm>
        </p:spPr>
        <p:txBody>
          <a:bodyPr/>
          <a:lstStyle/>
          <a:p>
            <a:pPr marL="457200" indent="-457200">
              <a:lnSpc>
                <a:spcPct val="140000"/>
              </a:lnSpc>
              <a:buFontTx/>
              <a:buChar char="-"/>
            </a:pPr>
            <a:r>
              <a:rPr lang="en-US" dirty="0"/>
              <a:t>What is distributed cloud</a:t>
            </a:r>
          </a:p>
          <a:p>
            <a:pPr marL="457200" indent="-457200">
              <a:lnSpc>
                <a:spcPct val="140000"/>
              </a:lnSpc>
              <a:buFontTx/>
              <a:buChar char="-"/>
            </a:pPr>
            <a:r>
              <a:rPr lang="en-US" dirty="0"/>
              <a:t>Azure Arc introduction</a:t>
            </a:r>
          </a:p>
          <a:p>
            <a:pPr marL="457200" indent="-457200">
              <a:lnSpc>
                <a:spcPct val="140000"/>
              </a:lnSpc>
              <a:buFontTx/>
              <a:buChar char="-"/>
            </a:pPr>
            <a:r>
              <a:rPr lang="en-US" dirty="0"/>
              <a:t>Azure Arc for infrastructure</a:t>
            </a:r>
          </a:p>
          <a:p>
            <a:pPr marL="457200" indent="-457200">
              <a:lnSpc>
                <a:spcPct val="140000"/>
              </a:lnSpc>
              <a:buFontTx/>
              <a:buChar char="-"/>
            </a:pPr>
            <a:r>
              <a:rPr lang="en-US" dirty="0"/>
              <a:t>Azure Arc for application</a:t>
            </a:r>
          </a:p>
          <a:p>
            <a:pPr marL="457200" indent="-457200">
              <a:lnSpc>
                <a:spcPct val="140000"/>
              </a:lnSpc>
              <a:buFontTx/>
              <a:buChar char="-"/>
            </a:pPr>
            <a:r>
              <a:rPr lang="en-US" dirty="0"/>
              <a:t>Question</a:t>
            </a:r>
          </a:p>
        </p:txBody>
      </p:sp>
    </p:spTree>
    <p:extLst>
      <p:ext uri="{BB962C8B-B14F-4D97-AF65-F5344CB8AC3E}">
        <p14:creationId xmlns:p14="http://schemas.microsoft.com/office/powerpoint/2010/main" val="93762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B02C-C985-CF98-F6EC-B5AB40AB25DD}"/>
              </a:ext>
            </a:extLst>
          </p:cNvPr>
          <p:cNvSpPr>
            <a:spLocks noGrp="1"/>
          </p:cNvSpPr>
          <p:nvPr>
            <p:ph type="title"/>
          </p:nvPr>
        </p:nvSpPr>
        <p:spPr>
          <a:xfrm>
            <a:off x="884237" y="1820862"/>
            <a:ext cx="10998199" cy="1828786"/>
          </a:xfrm>
        </p:spPr>
        <p:txBody>
          <a:bodyPr/>
          <a:lstStyle/>
          <a:p>
            <a:r>
              <a:rPr lang="en-US" sz="4800" dirty="0"/>
              <a:t>”</a:t>
            </a:r>
            <a:r>
              <a:rPr lang="en-US" sz="3600" dirty="0"/>
              <a:t> Distributed cloud is </a:t>
            </a:r>
            <a:r>
              <a:rPr lang="en-US" sz="3600" b="1" dirty="0"/>
              <a:t>the distribution of public cloud services to different physical locations</a:t>
            </a:r>
            <a:r>
              <a:rPr lang="en-US" sz="3600" dirty="0"/>
              <a:t>, while the operation, governance, updates and evolution of the services are the responsibility of the originating public cloud</a:t>
            </a:r>
          </a:p>
        </p:txBody>
      </p:sp>
    </p:spTree>
    <p:extLst>
      <p:ext uri="{BB962C8B-B14F-4D97-AF65-F5344CB8AC3E}">
        <p14:creationId xmlns:p14="http://schemas.microsoft.com/office/powerpoint/2010/main" val="47514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ctangle 210">
            <a:extLst>
              <a:ext uri="{FF2B5EF4-FFF2-40B4-BE49-F238E27FC236}">
                <a16:creationId xmlns:a16="http://schemas.microsoft.com/office/drawing/2014/main" id="{F3EDE3FC-5738-7313-3531-3666C94C038C}"/>
              </a:ext>
            </a:extLst>
          </p:cNvPr>
          <p:cNvSpPr/>
          <p:nvPr/>
        </p:nvSpPr>
        <p:spPr>
          <a:xfrm>
            <a:off x="4313237" y="2125662"/>
            <a:ext cx="7378891" cy="685801"/>
          </a:xfrm>
          <a:prstGeom prst="rect">
            <a:avLst/>
          </a:prstGeom>
          <a:solidFill>
            <a:schemeClr val="bg1"/>
          </a:solidFill>
          <a:ln w="12700">
            <a:noFill/>
            <a:prstDash val="solid"/>
            <a:miter lim="800000"/>
          </a:ln>
          <a:effectLst>
            <a:outerShdw blurRad="504536" dir="780000" sx="101158" sy="101158"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endParaRPr>
          </a:p>
        </p:txBody>
      </p:sp>
      <p:pic>
        <p:nvPicPr>
          <p:cNvPr id="196" name="Graphic 195">
            <a:extLst>
              <a:ext uri="{FF2B5EF4-FFF2-40B4-BE49-F238E27FC236}">
                <a16:creationId xmlns:a16="http://schemas.microsoft.com/office/drawing/2014/main" id="{2E117090-CB2D-1AFB-9218-EBD5F26AF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838" y="721907"/>
            <a:ext cx="4191000" cy="2204479"/>
          </a:xfrm>
          <a:prstGeom prst="rect">
            <a:avLst/>
          </a:prstGeom>
        </p:spPr>
      </p:pic>
      <p:pic>
        <p:nvPicPr>
          <p:cNvPr id="203" name="Graphic 202">
            <a:extLst>
              <a:ext uri="{FF2B5EF4-FFF2-40B4-BE49-F238E27FC236}">
                <a16:creationId xmlns:a16="http://schemas.microsoft.com/office/drawing/2014/main" id="{27DD14D7-B31C-0FCB-CCEE-60C6136A52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038" y="1966913"/>
            <a:ext cx="410890" cy="387350"/>
          </a:xfrm>
          <a:prstGeom prst="rect">
            <a:avLst/>
          </a:prstGeom>
        </p:spPr>
      </p:pic>
      <p:sp>
        <p:nvSpPr>
          <p:cNvPr id="204" name="TextBox 203">
            <a:extLst>
              <a:ext uri="{FF2B5EF4-FFF2-40B4-BE49-F238E27FC236}">
                <a16:creationId xmlns:a16="http://schemas.microsoft.com/office/drawing/2014/main" id="{8E6B630F-1BE3-C587-116D-1561385AA694}"/>
              </a:ext>
            </a:extLst>
          </p:cNvPr>
          <p:cNvSpPr txBox="1"/>
          <p:nvPr/>
        </p:nvSpPr>
        <p:spPr>
          <a:xfrm>
            <a:off x="1722438" y="1973263"/>
            <a:ext cx="2226572"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latin typeface="+mj-lt"/>
              </a:rPr>
              <a:t>Microsoft Azure</a:t>
            </a:r>
          </a:p>
        </p:txBody>
      </p:sp>
      <p:sp>
        <p:nvSpPr>
          <p:cNvPr id="205" name="TextBox 204">
            <a:extLst>
              <a:ext uri="{FF2B5EF4-FFF2-40B4-BE49-F238E27FC236}">
                <a16:creationId xmlns:a16="http://schemas.microsoft.com/office/drawing/2014/main" id="{0B54557B-CCA8-AB99-84D7-7B9768642523}"/>
              </a:ext>
            </a:extLst>
          </p:cNvPr>
          <p:cNvSpPr txBox="1"/>
          <p:nvPr/>
        </p:nvSpPr>
        <p:spPr>
          <a:xfrm>
            <a:off x="5383391" y="2283896"/>
            <a:ext cx="4914743"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latin typeface="+mj-lt"/>
              </a:rPr>
              <a:t>Single control plane with </a:t>
            </a:r>
            <a:r>
              <a:rPr lang="en-US" sz="2400" dirty="0">
                <a:solidFill>
                  <a:srgbClr val="3BD1FC"/>
                </a:solidFill>
                <a:latin typeface="+mj-lt"/>
              </a:rPr>
              <a:t>Azure Arc</a:t>
            </a:r>
          </a:p>
        </p:txBody>
      </p:sp>
      <p:sp>
        <p:nvSpPr>
          <p:cNvPr id="213" name="Rectangle 212">
            <a:extLst>
              <a:ext uri="{FF2B5EF4-FFF2-40B4-BE49-F238E27FC236}">
                <a16:creationId xmlns:a16="http://schemas.microsoft.com/office/drawing/2014/main" id="{E9F1B24A-D1E8-3997-824E-62AFE76EE72E}"/>
              </a:ext>
            </a:extLst>
          </p:cNvPr>
          <p:cNvSpPr/>
          <p:nvPr/>
        </p:nvSpPr>
        <p:spPr>
          <a:xfrm>
            <a:off x="4720221" y="3573462"/>
            <a:ext cx="3459163" cy="1066800"/>
          </a:xfrm>
          <a:prstGeom prst="rect">
            <a:avLst/>
          </a:prstGeom>
          <a:solidFill>
            <a:schemeClr val="bg1"/>
          </a:solidFill>
          <a:ln w="12700">
            <a:solidFill>
              <a:srgbClr val="58E9FA"/>
            </a:solidFill>
            <a:prstDash val="solid"/>
            <a:miter lim="800000"/>
          </a:ln>
          <a:effectLst>
            <a:outerShdw blurRad="504536" dir="780000" sx="101158" sy="101158"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endParaRPr>
          </a:p>
        </p:txBody>
      </p:sp>
      <p:sp>
        <p:nvSpPr>
          <p:cNvPr id="206" name="TextBox 205">
            <a:extLst>
              <a:ext uri="{FF2B5EF4-FFF2-40B4-BE49-F238E27FC236}">
                <a16:creationId xmlns:a16="http://schemas.microsoft.com/office/drawing/2014/main" id="{2E546E65-F241-4CA7-DC29-B92477EA6464}"/>
              </a:ext>
            </a:extLst>
          </p:cNvPr>
          <p:cNvSpPr txBox="1"/>
          <p:nvPr/>
        </p:nvSpPr>
        <p:spPr>
          <a:xfrm>
            <a:off x="5101221" y="3649662"/>
            <a:ext cx="2559419" cy="246221"/>
          </a:xfrm>
          <a:prstGeom prst="rect">
            <a:avLst/>
          </a:prstGeom>
          <a:noFill/>
        </p:spPr>
        <p:txBody>
          <a:bodyPr wrap="none" lIns="0" tIns="0" rIns="0" bIns="0" rtlCol="0">
            <a:spAutoFit/>
          </a:bodyPr>
          <a:lstStyle/>
          <a:p>
            <a:pPr algn="l"/>
            <a:r>
              <a:rPr lang="en-US" sz="1600" dirty="0">
                <a:solidFill>
                  <a:srgbClr val="00B0F0"/>
                </a:solidFill>
              </a:rPr>
              <a:t>Azure enabled infrastructure</a:t>
            </a:r>
          </a:p>
        </p:txBody>
      </p:sp>
      <p:sp>
        <p:nvSpPr>
          <p:cNvPr id="207" name="TextBox 206">
            <a:extLst>
              <a:ext uri="{FF2B5EF4-FFF2-40B4-BE49-F238E27FC236}">
                <a16:creationId xmlns:a16="http://schemas.microsoft.com/office/drawing/2014/main" id="{28626435-D1A3-AB76-A512-CC37BADB6E87}"/>
              </a:ext>
            </a:extLst>
          </p:cNvPr>
          <p:cNvSpPr txBox="1"/>
          <p:nvPr/>
        </p:nvSpPr>
        <p:spPr>
          <a:xfrm>
            <a:off x="4948821" y="4038065"/>
            <a:ext cx="3078163"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Connect and operate hybrid resources as native Azure resources</a:t>
            </a:r>
          </a:p>
        </p:txBody>
      </p:sp>
      <p:sp>
        <p:nvSpPr>
          <p:cNvPr id="216" name="Rectangle 215">
            <a:extLst>
              <a:ext uri="{FF2B5EF4-FFF2-40B4-BE49-F238E27FC236}">
                <a16:creationId xmlns:a16="http://schemas.microsoft.com/office/drawing/2014/main" id="{10154BDE-2BAA-28C0-0829-D37D8E03D74F}"/>
              </a:ext>
            </a:extLst>
          </p:cNvPr>
          <p:cNvSpPr/>
          <p:nvPr/>
        </p:nvSpPr>
        <p:spPr>
          <a:xfrm>
            <a:off x="8258949" y="3573462"/>
            <a:ext cx="3459163" cy="1066800"/>
          </a:xfrm>
          <a:prstGeom prst="rect">
            <a:avLst/>
          </a:prstGeom>
          <a:solidFill>
            <a:schemeClr val="bg1"/>
          </a:solidFill>
          <a:ln w="12700">
            <a:solidFill>
              <a:srgbClr val="58E9FA"/>
            </a:solidFill>
            <a:prstDash val="solid"/>
            <a:miter lim="800000"/>
          </a:ln>
          <a:effectLst>
            <a:outerShdw blurRad="504536" dir="780000" sx="101158" sy="101158"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endParaRPr>
          </a:p>
        </p:txBody>
      </p:sp>
      <p:sp>
        <p:nvSpPr>
          <p:cNvPr id="217" name="TextBox 216">
            <a:extLst>
              <a:ext uri="{FF2B5EF4-FFF2-40B4-BE49-F238E27FC236}">
                <a16:creationId xmlns:a16="http://schemas.microsoft.com/office/drawing/2014/main" id="{C5090E7C-113B-0AB9-69E9-A521B61E7A78}"/>
              </a:ext>
            </a:extLst>
          </p:cNvPr>
          <p:cNvSpPr txBox="1"/>
          <p:nvPr/>
        </p:nvSpPr>
        <p:spPr>
          <a:xfrm>
            <a:off x="8639949" y="3649662"/>
            <a:ext cx="2065374" cy="246221"/>
          </a:xfrm>
          <a:prstGeom prst="rect">
            <a:avLst/>
          </a:prstGeom>
          <a:noFill/>
        </p:spPr>
        <p:txBody>
          <a:bodyPr wrap="none" lIns="0" tIns="0" rIns="0" bIns="0" rtlCol="0">
            <a:spAutoFit/>
          </a:bodyPr>
          <a:lstStyle/>
          <a:p>
            <a:pPr algn="l"/>
            <a:r>
              <a:rPr lang="en-US" sz="1600" dirty="0">
                <a:solidFill>
                  <a:srgbClr val="00B0F0"/>
                </a:solidFill>
              </a:rPr>
              <a:t>Azure enabled services</a:t>
            </a:r>
          </a:p>
        </p:txBody>
      </p:sp>
      <p:sp>
        <p:nvSpPr>
          <p:cNvPr id="218" name="TextBox 217">
            <a:extLst>
              <a:ext uri="{FF2B5EF4-FFF2-40B4-BE49-F238E27FC236}">
                <a16:creationId xmlns:a16="http://schemas.microsoft.com/office/drawing/2014/main" id="{75AA5EF0-81E7-1881-9EA1-065FB44CB00E}"/>
              </a:ext>
            </a:extLst>
          </p:cNvPr>
          <p:cNvSpPr txBox="1"/>
          <p:nvPr/>
        </p:nvSpPr>
        <p:spPr>
          <a:xfrm>
            <a:off x="8487549" y="4038065"/>
            <a:ext cx="3204579"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Deploy and run Azure services outside Azure while still operating it from Azure</a:t>
            </a:r>
          </a:p>
        </p:txBody>
      </p:sp>
      <p:cxnSp>
        <p:nvCxnSpPr>
          <p:cNvPr id="219" name="Straight Arrow Connector 218">
            <a:extLst>
              <a:ext uri="{FF2B5EF4-FFF2-40B4-BE49-F238E27FC236}">
                <a16:creationId xmlns:a16="http://schemas.microsoft.com/office/drawing/2014/main" id="{C2F1F452-E750-46C8-72C2-5A4361BAD631}"/>
              </a:ext>
            </a:extLst>
          </p:cNvPr>
          <p:cNvCxnSpPr>
            <a:cxnSpLocks/>
          </p:cNvCxnSpPr>
          <p:nvPr/>
        </p:nvCxnSpPr>
        <p:spPr>
          <a:xfrm flipV="1">
            <a:off x="6523037" y="2942145"/>
            <a:ext cx="0" cy="555117"/>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73D0013-B9E6-D823-FAB8-F99E063A12CD}"/>
              </a:ext>
            </a:extLst>
          </p:cNvPr>
          <p:cNvCxnSpPr>
            <a:cxnSpLocks/>
          </p:cNvCxnSpPr>
          <p:nvPr/>
        </p:nvCxnSpPr>
        <p:spPr>
          <a:xfrm>
            <a:off x="9875837" y="2926386"/>
            <a:ext cx="0" cy="555117"/>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87A49CC4-B821-18EE-7E3A-151C8A30E8C5}"/>
              </a:ext>
            </a:extLst>
          </p:cNvPr>
          <p:cNvSpPr/>
          <p:nvPr/>
        </p:nvSpPr>
        <p:spPr>
          <a:xfrm>
            <a:off x="6416674" y="5554661"/>
            <a:ext cx="3459163" cy="990601"/>
          </a:xfrm>
          <a:prstGeom prst="rect">
            <a:avLst/>
          </a:prstGeom>
          <a:solidFill>
            <a:schemeClr val="bg1"/>
          </a:solidFill>
          <a:ln w="12700">
            <a:gradFill>
              <a:gsLst>
                <a:gs pos="0">
                  <a:schemeClr val="bg1">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4536" dir="780000" sx="101158" sy="101158"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mj-lt"/>
              <a:ea typeface="+mn-ea"/>
              <a:cs typeface="Segoe UI Semibold" panose="020B0502040204020203" pitchFamily="34" charset="0"/>
            </a:endParaRPr>
          </a:p>
        </p:txBody>
      </p:sp>
      <p:pic>
        <p:nvPicPr>
          <p:cNvPr id="2" name="Picture 1">
            <a:extLst>
              <a:ext uri="{FF2B5EF4-FFF2-40B4-BE49-F238E27FC236}">
                <a16:creationId xmlns:a16="http://schemas.microsoft.com/office/drawing/2014/main" id="{81AD5973-E001-63C1-0B9F-1571B2A26DFA}"/>
              </a:ext>
            </a:extLst>
          </p:cNvPr>
          <p:cNvPicPr>
            <a:picLocks noChangeAspect="1"/>
          </p:cNvPicPr>
          <p:nvPr/>
        </p:nvPicPr>
        <p:blipFill>
          <a:blip r:embed="rId7"/>
          <a:stretch>
            <a:fillRect/>
          </a:stretch>
        </p:blipFill>
        <p:spPr>
          <a:xfrm>
            <a:off x="6363658" y="4810282"/>
            <a:ext cx="3556000" cy="609600"/>
          </a:xfrm>
          <a:prstGeom prst="rect">
            <a:avLst/>
          </a:prstGeom>
        </p:spPr>
      </p:pic>
      <p:pic>
        <p:nvPicPr>
          <p:cNvPr id="3" name="Picture 2">
            <a:extLst>
              <a:ext uri="{FF2B5EF4-FFF2-40B4-BE49-F238E27FC236}">
                <a16:creationId xmlns:a16="http://schemas.microsoft.com/office/drawing/2014/main" id="{16D06821-A80A-B801-9493-E005845263C7}"/>
              </a:ext>
            </a:extLst>
          </p:cNvPr>
          <p:cNvPicPr>
            <a:picLocks noChangeAspect="1"/>
          </p:cNvPicPr>
          <p:nvPr/>
        </p:nvPicPr>
        <p:blipFill>
          <a:blip r:embed="rId8"/>
          <a:stretch>
            <a:fillRect/>
          </a:stretch>
        </p:blipFill>
        <p:spPr>
          <a:xfrm>
            <a:off x="6487902" y="5724750"/>
            <a:ext cx="3373368" cy="650421"/>
          </a:xfrm>
          <a:prstGeom prst="rect">
            <a:avLst/>
          </a:prstGeom>
        </p:spPr>
      </p:pic>
    </p:spTree>
    <p:extLst>
      <p:ext uri="{BB962C8B-B14F-4D97-AF65-F5344CB8AC3E}">
        <p14:creationId xmlns:p14="http://schemas.microsoft.com/office/powerpoint/2010/main" val="210183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449262"/>
            <a:ext cx="11239464" cy="565027"/>
          </a:xfrm>
        </p:spPr>
        <p:txBody>
          <a:bodyPr/>
          <a:lstStyle/>
          <a:p>
            <a:pPr lvl="0" algn="ctr"/>
            <a:r>
              <a:rPr lang="en-US" dirty="0"/>
              <a:t>Single pane of glass</a:t>
            </a:r>
          </a:p>
        </p:txBody>
      </p:sp>
      <p:sp>
        <p:nvSpPr>
          <p:cNvPr id="5" name="Rectangle 4">
            <a:extLst>
              <a:ext uri="{FF2B5EF4-FFF2-40B4-BE49-F238E27FC236}">
                <a16:creationId xmlns:a16="http://schemas.microsoft.com/office/drawing/2014/main" id="{C7116BF7-750D-760A-A00E-10A0A633EB84}"/>
              </a:ext>
            </a:extLst>
          </p:cNvPr>
          <p:cNvSpPr/>
          <p:nvPr/>
        </p:nvSpPr>
        <p:spPr bwMode="auto">
          <a:xfrm>
            <a:off x="1836737" y="1897062"/>
            <a:ext cx="8763000" cy="1752600"/>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93B0597E-519E-AB13-5437-24C5F3744B8E}"/>
              </a:ext>
            </a:extLst>
          </p:cNvPr>
          <p:cNvSpPr/>
          <p:nvPr/>
        </p:nvSpPr>
        <p:spPr bwMode="auto">
          <a:xfrm>
            <a:off x="4808537" y="3402110"/>
            <a:ext cx="2400300" cy="539750"/>
          </a:xfrm>
          <a:prstGeom prst="rect">
            <a:avLst/>
          </a:prstGeom>
          <a:solidFill>
            <a:srgbClr val="000000"/>
          </a:solidFill>
          <a:ln w="15875">
            <a:no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5495D8AC-9A4C-BE50-0105-FF9BBC570DBF}"/>
              </a:ext>
            </a:extLst>
          </p:cNvPr>
          <p:cNvGrpSpPr/>
          <p:nvPr/>
        </p:nvGrpSpPr>
        <p:grpSpPr>
          <a:xfrm>
            <a:off x="5123625" y="3421062"/>
            <a:ext cx="1808223" cy="539750"/>
            <a:chOff x="5151437" y="3913187"/>
            <a:chExt cx="1808223" cy="539750"/>
          </a:xfrm>
        </p:grpSpPr>
        <p:pic>
          <p:nvPicPr>
            <p:cNvPr id="15" name="Graphic 14">
              <a:extLst>
                <a:ext uri="{FF2B5EF4-FFF2-40B4-BE49-F238E27FC236}">
                  <a16:creationId xmlns:a16="http://schemas.microsoft.com/office/drawing/2014/main" id="{F4C50E8D-7D5F-EEAE-5137-2FE794725B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1437" y="3913187"/>
              <a:ext cx="539750" cy="539750"/>
            </a:xfrm>
            <a:prstGeom prst="rect">
              <a:avLst/>
            </a:prstGeom>
          </p:spPr>
        </p:pic>
        <p:sp>
          <p:nvSpPr>
            <p:cNvPr id="16" name="TextBox 15">
              <a:extLst>
                <a:ext uri="{FF2B5EF4-FFF2-40B4-BE49-F238E27FC236}">
                  <a16:creationId xmlns:a16="http://schemas.microsoft.com/office/drawing/2014/main" id="{3646A9BF-06C7-4573-2700-AA0B8B12B038}"/>
                </a:ext>
              </a:extLst>
            </p:cNvPr>
            <p:cNvSpPr txBox="1"/>
            <p:nvPr/>
          </p:nvSpPr>
          <p:spPr>
            <a:xfrm>
              <a:off x="5837237" y="4010222"/>
              <a:ext cx="112242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Azure Arc</a:t>
              </a:r>
            </a:p>
          </p:txBody>
        </p:sp>
      </p:grpSp>
      <p:sp>
        <p:nvSpPr>
          <p:cNvPr id="32" name="TextBox 31">
            <a:extLst>
              <a:ext uri="{FF2B5EF4-FFF2-40B4-BE49-F238E27FC236}">
                <a16:creationId xmlns:a16="http://schemas.microsoft.com/office/drawing/2014/main" id="{FB4E71CE-F4B2-00E9-886A-5B8FD1CCC58B}"/>
              </a:ext>
            </a:extLst>
          </p:cNvPr>
          <p:cNvSpPr txBox="1"/>
          <p:nvPr/>
        </p:nvSpPr>
        <p:spPr>
          <a:xfrm>
            <a:off x="3589337" y="2169571"/>
            <a:ext cx="4979633"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Organize &amp; Govern | Secure | Protect</a:t>
            </a:r>
          </a:p>
        </p:txBody>
      </p:sp>
      <p:sp>
        <p:nvSpPr>
          <p:cNvPr id="222" name="TextBox 221">
            <a:extLst>
              <a:ext uri="{FF2B5EF4-FFF2-40B4-BE49-F238E27FC236}">
                <a16:creationId xmlns:a16="http://schemas.microsoft.com/office/drawing/2014/main" id="{AEF8015C-ED00-DC95-8302-3D532EA28B7C}"/>
              </a:ext>
            </a:extLst>
          </p:cNvPr>
          <p:cNvSpPr txBox="1"/>
          <p:nvPr/>
        </p:nvSpPr>
        <p:spPr>
          <a:xfrm>
            <a:off x="3956585" y="2760269"/>
            <a:ext cx="3992183"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Monitor | Automate | DevOps</a:t>
            </a:r>
          </a:p>
        </p:txBody>
      </p:sp>
      <p:sp>
        <p:nvSpPr>
          <p:cNvPr id="223" name="Rectangle 222">
            <a:extLst>
              <a:ext uri="{FF2B5EF4-FFF2-40B4-BE49-F238E27FC236}">
                <a16:creationId xmlns:a16="http://schemas.microsoft.com/office/drawing/2014/main" id="{E41194DE-B548-E19F-F405-5DF71996A606}"/>
              </a:ext>
            </a:extLst>
          </p:cNvPr>
          <p:cNvSpPr/>
          <p:nvPr/>
        </p:nvSpPr>
        <p:spPr bwMode="auto">
          <a:xfrm>
            <a:off x="3132137" y="4694298"/>
            <a:ext cx="6172200" cy="1403227"/>
          </a:xfrm>
          <a:prstGeom prst="rect">
            <a:avLst/>
          </a:prstGeom>
          <a:ln w="158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a:extLst>
              <a:ext uri="{FF2B5EF4-FFF2-40B4-BE49-F238E27FC236}">
                <a16:creationId xmlns:a16="http://schemas.microsoft.com/office/drawing/2014/main" id="{1D64C726-234E-03A6-DD15-1B160ECA52E8}"/>
              </a:ext>
            </a:extLst>
          </p:cNvPr>
          <p:cNvSpPr txBox="1"/>
          <p:nvPr/>
        </p:nvSpPr>
        <p:spPr>
          <a:xfrm>
            <a:off x="3352582" y="5211245"/>
            <a:ext cx="5731309" cy="369332"/>
          </a:xfrm>
          <a:prstGeom prst="rect">
            <a:avLst/>
          </a:prstGeom>
          <a:noFill/>
        </p:spPr>
        <p:txBody>
          <a:bodyPr wrap="square" lIns="0" tIns="0" rIns="0" bIns="0" rtlCol="0">
            <a:spAutoFit/>
          </a:bodyPr>
          <a:lstStyle/>
          <a:p>
            <a:pPr algn="ctr"/>
            <a:r>
              <a:rPr lang="en-US" sz="2400" dirty="0">
                <a:gradFill>
                  <a:gsLst>
                    <a:gs pos="2917">
                      <a:schemeClr val="tx1"/>
                    </a:gs>
                    <a:gs pos="30000">
                      <a:schemeClr val="tx1"/>
                    </a:gs>
                  </a:gsLst>
                  <a:lin ang="5400000" scaled="0"/>
                </a:gradFill>
              </a:rPr>
              <a:t>Any apps | Any K8S | Any infrastructure</a:t>
            </a:r>
          </a:p>
        </p:txBody>
      </p:sp>
      <p:cxnSp>
        <p:nvCxnSpPr>
          <p:cNvPr id="225" name="Straight Arrow Connector 224">
            <a:extLst>
              <a:ext uri="{FF2B5EF4-FFF2-40B4-BE49-F238E27FC236}">
                <a16:creationId xmlns:a16="http://schemas.microsoft.com/office/drawing/2014/main" id="{139E42C6-0CA0-BC39-F2C0-183FFD87F8CF}"/>
              </a:ext>
            </a:extLst>
          </p:cNvPr>
          <p:cNvCxnSpPr>
            <a:cxnSpLocks/>
          </p:cNvCxnSpPr>
          <p:nvPr/>
        </p:nvCxnSpPr>
        <p:spPr>
          <a:xfrm>
            <a:off x="5809425" y="4106862"/>
            <a:ext cx="0" cy="45720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FC4D553-EABB-EC5F-1363-77BEAE57D457}"/>
              </a:ext>
            </a:extLst>
          </p:cNvPr>
          <p:cNvCxnSpPr>
            <a:cxnSpLocks/>
          </p:cNvCxnSpPr>
          <p:nvPr/>
        </p:nvCxnSpPr>
        <p:spPr>
          <a:xfrm>
            <a:off x="6446837" y="4106862"/>
            <a:ext cx="0" cy="45720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92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754062"/>
            <a:ext cx="11239464" cy="565091"/>
          </a:xfrm>
        </p:spPr>
        <p:txBody>
          <a:bodyPr/>
          <a:lstStyle/>
          <a:p>
            <a:pPr lvl="0" algn="ctr"/>
            <a:r>
              <a:rPr lang="en-US" dirty="0"/>
              <a:t>How does Azure Arc help?</a:t>
            </a:r>
            <a:endParaRPr lang="en-US" sz="2800" dirty="0">
              <a:solidFill>
                <a:srgbClr val="58E9FA"/>
              </a:solidFill>
            </a:endParaRPr>
          </a:p>
        </p:txBody>
      </p:sp>
      <p:sp>
        <p:nvSpPr>
          <p:cNvPr id="2" name="TextBox 1">
            <a:extLst>
              <a:ext uri="{FF2B5EF4-FFF2-40B4-BE49-F238E27FC236}">
                <a16:creationId xmlns:a16="http://schemas.microsoft.com/office/drawing/2014/main" id="{427873AC-EE91-DD18-EB95-5916BF030962}"/>
              </a:ext>
            </a:extLst>
          </p:cNvPr>
          <p:cNvSpPr txBox="1"/>
          <p:nvPr/>
        </p:nvSpPr>
        <p:spPr>
          <a:xfrm>
            <a:off x="2103438" y="2582862"/>
            <a:ext cx="36576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Use familiar tools and services</a:t>
            </a:r>
          </a:p>
        </p:txBody>
      </p:sp>
      <p:sp>
        <p:nvSpPr>
          <p:cNvPr id="24" name="TextBox 23">
            <a:extLst>
              <a:ext uri="{FF2B5EF4-FFF2-40B4-BE49-F238E27FC236}">
                <a16:creationId xmlns:a16="http://schemas.microsoft.com/office/drawing/2014/main" id="{26FB1DF1-25D5-98B6-0EF0-28F6FB353A8A}"/>
              </a:ext>
            </a:extLst>
          </p:cNvPr>
          <p:cNvSpPr txBox="1"/>
          <p:nvPr/>
        </p:nvSpPr>
        <p:spPr>
          <a:xfrm>
            <a:off x="2103437" y="3343373"/>
            <a:ext cx="3657601"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Deploy apps consistently to all K8S clusters</a:t>
            </a:r>
          </a:p>
        </p:txBody>
      </p:sp>
      <p:sp>
        <p:nvSpPr>
          <p:cNvPr id="25" name="TextBox 24">
            <a:extLst>
              <a:ext uri="{FF2B5EF4-FFF2-40B4-BE49-F238E27FC236}">
                <a16:creationId xmlns:a16="http://schemas.microsoft.com/office/drawing/2014/main" id="{D36E40F0-7BE0-1DBC-3879-D0E07AF6721C}"/>
              </a:ext>
            </a:extLst>
          </p:cNvPr>
          <p:cNvSpPr txBox="1"/>
          <p:nvPr/>
        </p:nvSpPr>
        <p:spPr>
          <a:xfrm>
            <a:off x="2103437" y="4411660"/>
            <a:ext cx="3657601"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latin typeface="+mj-lt"/>
              </a:rPr>
              <a:t>Automated cluster, app security and governance</a:t>
            </a:r>
          </a:p>
        </p:txBody>
      </p:sp>
      <p:sp>
        <p:nvSpPr>
          <p:cNvPr id="26" name="TextBox 25">
            <a:extLst>
              <a:ext uri="{FF2B5EF4-FFF2-40B4-BE49-F238E27FC236}">
                <a16:creationId xmlns:a16="http://schemas.microsoft.com/office/drawing/2014/main" id="{206D2FBA-24ED-D324-D824-8738D7868749}"/>
              </a:ext>
            </a:extLst>
          </p:cNvPr>
          <p:cNvSpPr txBox="1"/>
          <p:nvPr/>
        </p:nvSpPr>
        <p:spPr>
          <a:xfrm>
            <a:off x="7208837" y="2582862"/>
            <a:ext cx="3657600" cy="307777"/>
          </a:xfrm>
          <a:prstGeom prst="rect">
            <a:avLst/>
          </a:prstGeom>
          <a:noFill/>
        </p:spPr>
        <p:txBody>
          <a:bodyPr wrap="square" lIns="0" tIns="0" rIns="0" bIns="0" rtlCol="0">
            <a:spAutoFit/>
          </a:bodyPr>
          <a:lstStyle/>
          <a:p>
            <a:pPr algn="l"/>
            <a:r>
              <a:rPr lang="en-US" sz="2000" dirty="0">
                <a:solidFill>
                  <a:srgbClr val="62E9FA"/>
                </a:solidFill>
                <a:latin typeface="+mj-lt"/>
              </a:rPr>
              <a:t>Flexibility and convenience</a:t>
            </a:r>
          </a:p>
        </p:txBody>
      </p:sp>
      <p:sp>
        <p:nvSpPr>
          <p:cNvPr id="27" name="TextBox 26">
            <a:extLst>
              <a:ext uri="{FF2B5EF4-FFF2-40B4-BE49-F238E27FC236}">
                <a16:creationId xmlns:a16="http://schemas.microsoft.com/office/drawing/2014/main" id="{23D4591B-76A6-E8ED-20EF-ED2CDC63A7CA}"/>
              </a:ext>
            </a:extLst>
          </p:cNvPr>
          <p:cNvSpPr txBox="1"/>
          <p:nvPr/>
        </p:nvSpPr>
        <p:spPr>
          <a:xfrm>
            <a:off x="7208836" y="3343373"/>
            <a:ext cx="3657601" cy="307777"/>
          </a:xfrm>
          <a:prstGeom prst="rect">
            <a:avLst/>
          </a:prstGeom>
          <a:noFill/>
        </p:spPr>
        <p:txBody>
          <a:bodyPr wrap="square" lIns="0" tIns="0" rIns="0" bIns="0" rtlCol="0">
            <a:spAutoFit/>
          </a:bodyPr>
          <a:lstStyle/>
          <a:p>
            <a:pPr algn="l"/>
            <a:r>
              <a:rPr lang="en-US" sz="2000" dirty="0">
                <a:solidFill>
                  <a:srgbClr val="62E9FA"/>
                </a:solidFill>
                <a:latin typeface="+mj-lt"/>
              </a:rPr>
              <a:t>Velocity and stability</a:t>
            </a:r>
          </a:p>
        </p:txBody>
      </p:sp>
      <p:sp>
        <p:nvSpPr>
          <p:cNvPr id="28" name="TextBox 27">
            <a:extLst>
              <a:ext uri="{FF2B5EF4-FFF2-40B4-BE49-F238E27FC236}">
                <a16:creationId xmlns:a16="http://schemas.microsoft.com/office/drawing/2014/main" id="{C6D9267B-8F95-CB85-B2A5-70C6E1C2AD30}"/>
              </a:ext>
            </a:extLst>
          </p:cNvPr>
          <p:cNvSpPr txBox="1"/>
          <p:nvPr/>
        </p:nvSpPr>
        <p:spPr>
          <a:xfrm>
            <a:off x="7208836" y="4411660"/>
            <a:ext cx="3657601" cy="615553"/>
          </a:xfrm>
          <a:prstGeom prst="rect">
            <a:avLst/>
          </a:prstGeom>
          <a:noFill/>
        </p:spPr>
        <p:txBody>
          <a:bodyPr wrap="square" lIns="0" tIns="0" rIns="0" bIns="0" rtlCol="0">
            <a:spAutoFit/>
          </a:bodyPr>
          <a:lstStyle/>
          <a:p>
            <a:pPr algn="l"/>
            <a:r>
              <a:rPr lang="en-US" sz="2000" dirty="0">
                <a:solidFill>
                  <a:srgbClr val="62E9FA"/>
                </a:solidFill>
                <a:latin typeface="+mj-lt"/>
              </a:rPr>
              <a:t>Single pane of glass management</a:t>
            </a:r>
          </a:p>
        </p:txBody>
      </p:sp>
      <p:cxnSp>
        <p:nvCxnSpPr>
          <p:cNvPr id="8" name="Straight Connector 7">
            <a:extLst>
              <a:ext uri="{FF2B5EF4-FFF2-40B4-BE49-F238E27FC236}">
                <a16:creationId xmlns:a16="http://schemas.microsoft.com/office/drawing/2014/main" id="{36140811-C5D1-3AD5-848B-6B64FB64C6B8}"/>
              </a:ext>
            </a:extLst>
          </p:cNvPr>
          <p:cNvCxnSpPr>
            <a:cxnSpLocks/>
          </p:cNvCxnSpPr>
          <p:nvPr/>
        </p:nvCxnSpPr>
        <p:spPr>
          <a:xfrm>
            <a:off x="6370637" y="2430462"/>
            <a:ext cx="0" cy="2895600"/>
          </a:xfrm>
          <a:prstGeom prst="line">
            <a:avLst/>
          </a:prstGeom>
          <a:ln>
            <a:gradFill>
              <a:gsLst>
                <a:gs pos="0">
                  <a:srgbClr val="000000"/>
                </a:gs>
                <a:gs pos="43000">
                  <a:schemeClr val="bg1">
                    <a:lumMod val="50000"/>
                    <a:lumOff val="50000"/>
                  </a:schemeClr>
                </a:gs>
                <a:gs pos="59000">
                  <a:schemeClr val="bg1">
                    <a:lumMod val="50000"/>
                    <a:lumOff val="50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D9D9273-6163-598C-7AF7-A4E0219860C3}"/>
              </a:ext>
            </a:extLst>
          </p:cNvPr>
          <p:cNvGrpSpPr/>
          <p:nvPr/>
        </p:nvGrpSpPr>
        <p:grpSpPr>
          <a:xfrm>
            <a:off x="6103937" y="3611562"/>
            <a:ext cx="533400" cy="533400"/>
            <a:chOff x="6218237" y="2582862"/>
            <a:chExt cx="533400" cy="533400"/>
          </a:xfrm>
        </p:grpSpPr>
        <p:sp>
          <p:nvSpPr>
            <p:cNvPr id="11" name="Oval 10">
              <a:extLst>
                <a:ext uri="{FF2B5EF4-FFF2-40B4-BE49-F238E27FC236}">
                  <a16:creationId xmlns:a16="http://schemas.microsoft.com/office/drawing/2014/main" id="{6DB6FC40-A59D-7568-FAE3-21ECDEABACDF}"/>
                </a:ext>
              </a:extLst>
            </p:cNvPr>
            <p:cNvSpPr/>
            <p:nvPr/>
          </p:nvSpPr>
          <p:spPr bwMode="auto">
            <a:xfrm>
              <a:off x="6218237" y="2582862"/>
              <a:ext cx="533400" cy="533400"/>
            </a:xfrm>
            <a:prstGeom prst="ellipse">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alf Frame 11">
              <a:extLst>
                <a:ext uri="{FF2B5EF4-FFF2-40B4-BE49-F238E27FC236}">
                  <a16:creationId xmlns:a16="http://schemas.microsoft.com/office/drawing/2014/main" id="{B7740F0D-66BA-55C5-FE63-DCDECCDD69CF}"/>
                </a:ext>
              </a:extLst>
            </p:cNvPr>
            <p:cNvSpPr/>
            <p:nvPr/>
          </p:nvSpPr>
          <p:spPr bwMode="auto">
            <a:xfrm rot="8100000">
              <a:off x="6334926" y="2753712"/>
              <a:ext cx="195500" cy="195500"/>
            </a:xfrm>
            <a:prstGeom prst="halfFrame">
              <a:avLst>
                <a:gd name="adj1" fmla="val 0"/>
                <a:gd name="adj2" fmla="val 0"/>
              </a:avLst>
            </a:prstGeom>
            <a:solidFill>
              <a:schemeClr val="accent1"/>
            </a:solidFill>
            <a:ln w="0">
              <a:gradFill>
                <a:gsLst>
                  <a:gs pos="0">
                    <a:schemeClr val="accent1">
                      <a:lumMod val="5000"/>
                      <a:lumOff val="95000"/>
                    </a:schemeClr>
                  </a:gs>
                  <a:gs pos="74000">
                    <a:schemeClr val="accent3">
                      <a:lumMod val="60000"/>
                      <a:lumOff val="40000"/>
                    </a:schemeClr>
                  </a:gs>
                  <a:gs pos="83000">
                    <a:schemeClr val="accent1">
                      <a:lumMod val="45000"/>
                      <a:lumOff val="55000"/>
                    </a:schemeClr>
                  </a:gs>
                  <a:gs pos="100000">
                    <a:srgbClr val="FF000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214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5B6AEA3-3D34-945A-5C56-CEE797F04033}"/>
              </a:ext>
            </a:extLst>
          </p:cNvPr>
          <p:cNvSpPr/>
          <p:nvPr/>
        </p:nvSpPr>
        <p:spPr bwMode="auto">
          <a:xfrm>
            <a:off x="2560637" y="2278061"/>
            <a:ext cx="7315200" cy="1905001"/>
          </a:xfrm>
          <a:prstGeom prst="rect">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34D960E-C767-8545-B8C6-460772244BA7}"/>
              </a:ext>
            </a:extLst>
          </p:cNvPr>
          <p:cNvSpPr/>
          <p:nvPr/>
        </p:nvSpPr>
        <p:spPr bwMode="auto">
          <a:xfrm>
            <a:off x="4930510" y="3959757"/>
            <a:ext cx="2400300" cy="539750"/>
          </a:xfrm>
          <a:prstGeom prst="rect">
            <a:avLst/>
          </a:prstGeom>
          <a:solidFill>
            <a:srgbClr val="000000"/>
          </a:solidFill>
          <a:ln w="15875">
            <a:no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98505" y="754062"/>
            <a:ext cx="11239464" cy="995978"/>
          </a:xfrm>
        </p:spPr>
        <p:txBody>
          <a:bodyPr/>
          <a:lstStyle/>
          <a:p>
            <a:pPr lvl="0" algn="ctr"/>
            <a:r>
              <a:rPr lang="en-US" dirty="0"/>
              <a:t>Azure application services</a:t>
            </a:r>
            <a:br>
              <a:rPr lang="en-US" dirty="0"/>
            </a:br>
            <a:r>
              <a:rPr lang="en-US" sz="2800" dirty="0">
                <a:solidFill>
                  <a:srgbClr val="58E9FA"/>
                </a:solidFill>
              </a:rPr>
              <a:t>Run your app anywhere</a:t>
            </a:r>
          </a:p>
        </p:txBody>
      </p:sp>
      <p:pic>
        <p:nvPicPr>
          <p:cNvPr id="44" name="Graphic 43">
            <a:extLst>
              <a:ext uri="{FF2B5EF4-FFF2-40B4-BE49-F238E27FC236}">
                <a16:creationId xmlns:a16="http://schemas.microsoft.com/office/drawing/2014/main" id="{06FD6268-C0B4-F2CA-7A85-3B4EB8052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1261" y="2659062"/>
            <a:ext cx="640080" cy="640080"/>
          </a:xfrm>
          <a:prstGeom prst="rect">
            <a:avLst/>
          </a:prstGeom>
        </p:spPr>
      </p:pic>
      <p:pic>
        <p:nvPicPr>
          <p:cNvPr id="47" name="Graphic 46">
            <a:extLst>
              <a:ext uri="{FF2B5EF4-FFF2-40B4-BE49-F238E27FC236}">
                <a16:creationId xmlns:a16="http://schemas.microsoft.com/office/drawing/2014/main" id="{ADD53F78-B30D-8585-93B5-01945583A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6755" y="2659062"/>
            <a:ext cx="640080" cy="640080"/>
          </a:xfrm>
          <a:prstGeom prst="rect">
            <a:avLst/>
          </a:prstGeom>
        </p:spPr>
      </p:pic>
      <p:pic>
        <p:nvPicPr>
          <p:cNvPr id="48" name="Graphic 47">
            <a:extLst>
              <a:ext uri="{FF2B5EF4-FFF2-40B4-BE49-F238E27FC236}">
                <a16:creationId xmlns:a16="http://schemas.microsoft.com/office/drawing/2014/main" id="{5858F9BE-A364-58AC-4942-776FAC8626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2249" y="2659062"/>
            <a:ext cx="640080" cy="640080"/>
          </a:xfrm>
          <a:prstGeom prst="rect">
            <a:avLst/>
          </a:prstGeom>
        </p:spPr>
      </p:pic>
      <p:pic>
        <p:nvPicPr>
          <p:cNvPr id="49" name="Graphic 48">
            <a:extLst>
              <a:ext uri="{FF2B5EF4-FFF2-40B4-BE49-F238E27FC236}">
                <a16:creationId xmlns:a16="http://schemas.microsoft.com/office/drawing/2014/main" id="{616F7CE8-4F33-954F-0B2D-66BC73E595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77743" y="2659062"/>
            <a:ext cx="640080" cy="640080"/>
          </a:xfrm>
          <a:prstGeom prst="rect">
            <a:avLst/>
          </a:prstGeom>
        </p:spPr>
      </p:pic>
      <p:pic>
        <p:nvPicPr>
          <p:cNvPr id="50" name="Graphic 49">
            <a:extLst>
              <a:ext uri="{FF2B5EF4-FFF2-40B4-BE49-F238E27FC236}">
                <a16:creationId xmlns:a16="http://schemas.microsoft.com/office/drawing/2014/main" id="{9F8A192D-3016-3C1D-2403-732AA19EAA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23237" y="2659062"/>
            <a:ext cx="640080" cy="640080"/>
          </a:xfrm>
          <a:prstGeom prst="rect">
            <a:avLst/>
          </a:prstGeom>
        </p:spPr>
      </p:pic>
      <p:pic>
        <p:nvPicPr>
          <p:cNvPr id="51" name="Graphic 50">
            <a:extLst>
              <a:ext uri="{FF2B5EF4-FFF2-40B4-BE49-F238E27FC236}">
                <a16:creationId xmlns:a16="http://schemas.microsoft.com/office/drawing/2014/main" id="{AC1ABEFF-2621-2EF3-91A5-39A4642BBA0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07823" y="3932138"/>
            <a:ext cx="539750" cy="539750"/>
          </a:xfrm>
          <a:prstGeom prst="rect">
            <a:avLst/>
          </a:prstGeom>
        </p:spPr>
      </p:pic>
      <p:sp>
        <p:nvSpPr>
          <p:cNvPr id="52" name="TextBox 51">
            <a:extLst>
              <a:ext uri="{FF2B5EF4-FFF2-40B4-BE49-F238E27FC236}">
                <a16:creationId xmlns:a16="http://schemas.microsoft.com/office/drawing/2014/main" id="{115157C0-110E-D2A9-0DB1-F20583240FFF}"/>
              </a:ext>
            </a:extLst>
          </p:cNvPr>
          <p:cNvSpPr txBox="1"/>
          <p:nvPr/>
        </p:nvSpPr>
        <p:spPr>
          <a:xfrm>
            <a:off x="5993623" y="4029173"/>
            <a:ext cx="112242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latin typeface="+mj-lt"/>
              </a:rPr>
              <a:t>Azure Arc</a:t>
            </a:r>
          </a:p>
        </p:txBody>
      </p:sp>
      <p:sp>
        <p:nvSpPr>
          <p:cNvPr id="54" name="Rectangle 53">
            <a:extLst>
              <a:ext uri="{FF2B5EF4-FFF2-40B4-BE49-F238E27FC236}">
                <a16:creationId xmlns:a16="http://schemas.microsoft.com/office/drawing/2014/main" id="{3DA66BFA-74EE-7063-0350-82A7ABE099FB}"/>
              </a:ext>
            </a:extLst>
          </p:cNvPr>
          <p:cNvSpPr/>
          <p:nvPr/>
        </p:nvSpPr>
        <p:spPr bwMode="auto">
          <a:xfrm>
            <a:off x="4499996" y="5315543"/>
            <a:ext cx="3436482" cy="848719"/>
          </a:xfrm>
          <a:prstGeom prst="rect">
            <a:avLst/>
          </a:prstGeom>
          <a:ln w="158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6E54E7A-FE1E-FD47-0E0C-E0744C3D223F}"/>
              </a:ext>
            </a:extLst>
          </p:cNvPr>
          <p:cNvSpPr txBox="1"/>
          <p:nvPr/>
        </p:nvSpPr>
        <p:spPr>
          <a:xfrm>
            <a:off x="4840391" y="5586013"/>
            <a:ext cx="27556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On-premise | AWS | GCP</a:t>
            </a:r>
          </a:p>
        </p:txBody>
      </p:sp>
      <p:cxnSp>
        <p:nvCxnSpPr>
          <p:cNvPr id="55" name="Straight Arrow Connector 54">
            <a:extLst>
              <a:ext uri="{FF2B5EF4-FFF2-40B4-BE49-F238E27FC236}">
                <a16:creationId xmlns:a16="http://schemas.microsoft.com/office/drawing/2014/main" id="{58BCAEF3-3B34-7D6E-2CA3-F5B292EF8B47}"/>
              </a:ext>
            </a:extLst>
          </p:cNvPr>
          <p:cNvCxnSpPr>
            <a:cxnSpLocks/>
          </p:cNvCxnSpPr>
          <p:nvPr/>
        </p:nvCxnSpPr>
        <p:spPr>
          <a:xfrm>
            <a:off x="5809425" y="4564062"/>
            <a:ext cx="0" cy="457200"/>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B3B62C-270A-FB84-EE8C-9BE8053B3DF6}"/>
              </a:ext>
            </a:extLst>
          </p:cNvPr>
          <p:cNvCxnSpPr>
            <a:cxnSpLocks/>
          </p:cNvCxnSpPr>
          <p:nvPr/>
        </p:nvCxnSpPr>
        <p:spPr>
          <a:xfrm>
            <a:off x="6446837" y="4564062"/>
            <a:ext cx="0" cy="457200"/>
          </a:xfrm>
          <a:prstGeom prst="straightConnector1">
            <a:avLst/>
          </a:prstGeom>
          <a:ln w="15875">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3F93B5-0E6D-6F5B-4306-E28E263CE4C1}"/>
              </a:ext>
            </a:extLst>
          </p:cNvPr>
          <p:cNvSpPr txBox="1"/>
          <p:nvPr/>
        </p:nvSpPr>
        <p:spPr>
          <a:xfrm>
            <a:off x="3323397" y="3497262"/>
            <a:ext cx="107580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App Service</a:t>
            </a:r>
          </a:p>
        </p:txBody>
      </p:sp>
      <p:sp>
        <p:nvSpPr>
          <p:cNvPr id="57" name="TextBox 56">
            <a:extLst>
              <a:ext uri="{FF2B5EF4-FFF2-40B4-BE49-F238E27FC236}">
                <a16:creationId xmlns:a16="http://schemas.microsoft.com/office/drawing/2014/main" id="{09EAAAE3-9F3E-A162-EF5B-F16C51EAE95C}"/>
              </a:ext>
            </a:extLst>
          </p:cNvPr>
          <p:cNvSpPr txBox="1"/>
          <p:nvPr/>
        </p:nvSpPr>
        <p:spPr>
          <a:xfrm>
            <a:off x="4624060" y="3492529"/>
            <a:ext cx="780663"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Function</a:t>
            </a:r>
          </a:p>
        </p:txBody>
      </p:sp>
      <p:sp>
        <p:nvSpPr>
          <p:cNvPr id="58" name="TextBox 57">
            <a:extLst>
              <a:ext uri="{FF2B5EF4-FFF2-40B4-BE49-F238E27FC236}">
                <a16:creationId xmlns:a16="http://schemas.microsoft.com/office/drawing/2014/main" id="{BEFF918B-0DEE-D944-A52D-53F20637A8C9}"/>
              </a:ext>
            </a:extLst>
          </p:cNvPr>
          <p:cNvSpPr txBox="1"/>
          <p:nvPr/>
        </p:nvSpPr>
        <p:spPr>
          <a:xfrm>
            <a:off x="5750530" y="3496051"/>
            <a:ext cx="99706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Logic Apps</a:t>
            </a:r>
          </a:p>
        </p:txBody>
      </p:sp>
      <p:sp>
        <p:nvSpPr>
          <p:cNvPr id="59" name="TextBox 58">
            <a:extLst>
              <a:ext uri="{FF2B5EF4-FFF2-40B4-BE49-F238E27FC236}">
                <a16:creationId xmlns:a16="http://schemas.microsoft.com/office/drawing/2014/main" id="{7640315D-6D00-16DF-D7EF-EAEB618EA4CB}"/>
              </a:ext>
            </a:extLst>
          </p:cNvPr>
          <p:cNvSpPr txBox="1"/>
          <p:nvPr/>
        </p:nvSpPr>
        <p:spPr>
          <a:xfrm>
            <a:off x="6756049" y="3439695"/>
            <a:ext cx="1195840"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API</a:t>
            </a:r>
          </a:p>
          <a:p>
            <a:pPr algn="ctr"/>
            <a:r>
              <a:rPr lang="en-US" sz="1600" dirty="0">
                <a:gradFill>
                  <a:gsLst>
                    <a:gs pos="2917">
                      <a:schemeClr val="tx1"/>
                    </a:gs>
                    <a:gs pos="30000">
                      <a:schemeClr val="tx1"/>
                    </a:gs>
                  </a:gsLst>
                  <a:lin ang="5400000" scaled="0"/>
                </a:gradFill>
              </a:rPr>
              <a:t>management</a:t>
            </a:r>
          </a:p>
        </p:txBody>
      </p:sp>
      <p:sp>
        <p:nvSpPr>
          <p:cNvPr id="60" name="TextBox 59">
            <a:extLst>
              <a:ext uri="{FF2B5EF4-FFF2-40B4-BE49-F238E27FC236}">
                <a16:creationId xmlns:a16="http://schemas.microsoft.com/office/drawing/2014/main" id="{BAD598AB-89C2-6A59-7C9D-F414E6E419D0}"/>
              </a:ext>
            </a:extLst>
          </p:cNvPr>
          <p:cNvSpPr txBox="1"/>
          <p:nvPr/>
        </p:nvSpPr>
        <p:spPr>
          <a:xfrm>
            <a:off x="7960340" y="3492614"/>
            <a:ext cx="91089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Event grid</a:t>
            </a:r>
          </a:p>
        </p:txBody>
      </p:sp>
      <p:sp>
        <p:nvSpPr>
          <p:cNvPr id="18" name="Rounded Rectangle 17">
            <a:extLst>
              <a:ext uri="{FF2B5EF4-FFF2-40B4-BE49-F238E27FC236}">
                <a16:creationId xmlns:a16="http://schemas.microsoft.com/office/drawing/2014/main" id="{14199F42-0E87-70CF-55AB-616E9F6515E9}"/>
              </a:ext>
            </a:extLst>
          </p:cNvPr>
          <p:cNvSpPr/>
          <p:nvPr/>
        </p:nvSpPr>
        <p:spPr bwMode="auto">
          <a:xfrm rot="2168954">
            <a:off x="9396533" y="1063250"/>
            <a:ext cx="958608" cy="377603"/>
          </a:xfrm>
          <a:prstGeom prst="roundRect">
            <a:avLst/>
          </a:prstGeom>
          <a:gradFill>
            <a:gsLst>
              <a:gs pos="0">
                <a:schemeClr val="accent1">
                  <a:lumMod val="5000"/>
                  <a:lumOff val="95000"/>
                </a:schemeClr>
              </a:gs>
              <a:gs pos="30000">
                <a:srgbClr val="7030A0"/>
              </a:gs>
              <a:gs pos="83000">
                <a:schemeClr val="accent1">
                  <a:lumMod val="45000"/>
                  <a:lumOff val="55000"/>
                </a:schemeClr>
              </a:gs>
              <a:gs pos="100000">
                <a:srgbClr val="3BD1FC"/>
              </a:gs>
            </a:gsLst>
            <a:lin ang="7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Preview</a:t>
            </a:r>
          </a:p>
        </p:txBody>
      </p:sp>
    </p:spTree>
    <p:extLst>
      <p:ext uri="{BB962C8B-B14F-4D97-AF65-F5344CB8AC3E}">
        <p14:creationId xmlns:p14="http://schemas.microsoft.com/office/powerpoint/2010/main" val="116639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361</Words>
  <Application>Microsoft Macintosh PowerPoint</Application>
  <PresentationFormat>Custom</PresentationFormat>
  <Paragraphs>110</Paragraphs>
  <Slides>16</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Arial</vt:lpstr>
      <vt:lpstr>Calibri</vt:lpstr>
      <vt:lpstr>Consolas</vt:lpstr>
      <vt:lpstr>Segoe UI</vt:lpstr>
      <vt:lpstr>Segoe UI Light</vt:lpstr>
      <vt:lpstr>Segoe UI Semibold</vt:lpstr>
      <vt:lpstr>Wingdings</vt:lpstr>
      <vt:lpstr>Connect_2016_Template_Light</vt:lpstr>
      <vt:lpstr>Connect_2016_Template_Dark</vt:lpstr>
      <vt:lpstr>1_Black Template</vt:lpstr>
      <vt:lpstr>PowerPoint Presentation</vt:lpstr>
      <vt:lpstr>PowerPoint Presentation</vt:lpstr>
      <vt:lpstr>Distributed cloud with Azure Arc</vt:lpstr>
      <vt:lpstr>Agenda</vt:lpstr>
      <vt:lpstr>” Distributed cloud is the distribution of public cloud services to different physical locations, while the operation, governance, updates and evolution of the services are the responsibility of the originating public cloud</vt:lpstr>
      <vt:lpstr>PowerPoint Presentation</vt:lpstr>
      <vt:lpstr>Single pane of glass</vt:lpstr>
      <vt:lpstr>How does Azure Arc help?</vt:lpstr>
      <vt:lpstr>Azure application services Run your app anywhere</vt:lpstr>
      <vt:lpstr>Velocity + stability Single pane of control</vt:lpstr>
      <vt:lpstr>Application update at a branch location</vt:lpstr>
      <vt:lpstr>Runs your application your way on any platform</vt:lpstr>
      <vt:lpstr>An AI healthcare system</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2022-05-10T16:40:59Z</dcterms:modified>
  <cp:category/>
</cp:coreProperties>
</file>